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ric\Ibeps\Sindipetro-SJC\C&#225;lculos%20para%20AM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Planilha1!$A$83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Planilha1!$B$82:$K$82</c:f>
              <c:strCache>
                <c:ptCount val="10"/>
                <c:pt idx="0">
                  <c:v>0 a 18</c:v>
                </c:pt>
                <c:pt idx="1">
                  <c:v>19 a 23</c:v>
                </c:pt>
                <c:pt idx="2">
                  <c:v>24 a 28</c:v>
                </c:pt>
                <c:pt idx="3">
                  <c:v>29 a 33</c:v>
                </c:pt>
                <c:pt idx="4">
                  <c:v>34 a 38</c:v>
                </c:pt>
                <c:pt idx="5">
                  <c:v>39 a 43</c:v>
                </c:pt>
                <c:pt idx="6">
                  <c:v>44 a 48</c:v>
                </c:pt>
                <c:pt idx="7">
                  <c:v>49 a 53</c:v>
                </c:pt>
                <c:pt idx="8">
                  <c:v>54 a 58</c:v>
                </c:pt>
                <c:pt idx="9">
                  <c:v>&gt; 58</c:v>
                </c:pt>
              </c:strCache>
            </c:strRef>
          </c:cat>
          <c:val>
            <c:numRef>
              <c:f>Planilha1!$B$83:$K$83</c:f>
              <c:numCache>
                <c:formatCode>_-* #,##0_-;\-* #,##0_-;_-* "-"??_-;_-@_-</c:formatCode>
                <c:ptCount val="10"/>
                <c:pt idx="0">
                  <c:v>78.599999999999994</c:v>
                </c:pt>
                <c:pt idx="1">
                  <c:v>98.7</c:v>
                </c:pt>
                <c:pt idx="2">
                  <c:v>108.6</c:v>
                </c:pt>
                <c:pt idx="3">
                  <c:v>114.3</c:v>
                </c:pt>
                <c:pt idx="4">
                  <c:v>140.1</c:v>
                </c:pt>
                <c:pt idx="5">
                  <c:v>139.79999999999998</c:v>
                </c:pt>
                <c:pt idx="6">
                  <c:v>152.1</c:v>
                </c:pt>
                <c:pt idx="7">
                  <c:v>190.2</c:v>
                </c:pt>
                <c:pt idx="8">
                  <c:v>237.29999999999998</c:v>
                </c:pt>
                <c:pt idx="9">
                  <c:v>503.7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B2-41B0-9778-712B1D9CDFD9}"/>
            </c:ext>
          </c:extLst>
        </c:ser>
        <c:ser>
          <c:idx val="1"/>
          <c:order val="1"/>
          <c:tx>
            <c:strRef>
              <c:f>Planilha1!$A$84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Planilha1!$B$82:$K$82</c:f>
              <c:strCache>
                <c:ptCount val="10"/>
                <c:pt idx="0">
                  <c:v>0 a 18</c:v>
                </c:pt>
                <c:pt idx="1">
                  <c:v>19 a 23</c:v>
                </c:pt>
                <c:pt idx="2">
                  <c:v>24 a 28</c:v>
                </c:pt>
                <c:pt idx="3">
                  <c:v>29 a 33</c:v>
                </c:pt>
                <c:pt idx="4">
                  <c:v>34 a 38</c:v>
                </c:pt>
                <c:pt idx="5">
                  <c:v>39 a 43</c:v>
                </c:pt>
                <c:pt idx="6">
                  <c:v>44 a 48</c:v>
                </c:pt>
                <c:pt idx="7">
                  <c:v>49 a 53</c:v>
                </c:pt>
                <c:pt idx="8">
                  <c:v>54 a 58</c:v>
                </c:pt>
                <c:pt idx="9">
                  <c:v>&gt; 58</c:v>
                </c:pt>
              </c:strCache>
            </c:strRef>
          </c:cat>
          <c:val>
            <c:numRef>
              <c:f>Planilha1!$B$84:$K$84</c:f>
              <c:numCache>
                <c:formatCode>_-* #,##0_-;\-* #,##0_-;_-* "-"??_-;_-@_-</c:formatCode>
                <c:ptCount val="10"/>
                <c:pt idx="0">
                  <c:v>189.05280323700592</c:v>
                </c:pt>
                <c:pt idx="1">
                  <c:v>260.66790463074551</c:v>
                </c:pt>
                <c:pt idx="2">
                  <c:v>305.95708243228233</c:v>
                </c:pt>
                <c:pt idx="3">
                  <c:v>332.37568527366932</c:v>
                </c:pt>
                <c:pt idx="4">
                  <c:v>421.85790293689212</c:v>
                </c:pt>
                <c:pt idx="5">
                  <c:v>556.56468062990405</c:v>
                </c:pt>
                <c:pt idx="6">
                  <c:v>685.82692900910342</c:v>
                </c:pt>
                <c:pt idx="7">
                  <c:v>897.31208025369574</c:v>
                </c:pt>
                <c:pt idx="8">
                  <c:v>1276.7784844073176</c:v>
                </c:pt>
                <c:pt idx="9">
                  <c:v>3094.2846032539742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B2-41B0-9778-712B1D9CDF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28165824"/>
        <c:axId val="2128172896"/>
      </c:barChart>
      <c:catAx>
        <c:axId val="212816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28172896"/>
        <c:crosses val="autoZero"/>
        <c:auto val="1"/>
        <c:lblAlgn val="ctr"/>
        <c:lblOffset val="100"/>
        <c:noMultiLvlLbl val="0"/>
      </c:catAx>
      <c:valAx>
        <c:axId val="21281728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2128165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F88A-FE53-4C05-B5E1-BBC61FBB195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CAF0-68DA-48A7-BC9D-3F8E8333F1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87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F88A-FE53-4C05-B5E1-BBC61FBB195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CAF0-68DA-48A7-BC9D-3F8E8333F1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415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F88A-FE53-4C05-B5E1-BBC61FBB195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CAF0-68DA-48A7-BC9D-3F8E8333F1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70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F88A-FE53-4C05-B5E1-BBC61FBB195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CAF0-68DA-48A7-BC9D-3F8E8333F1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13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F88A-FE53-4C05-B5E1-BBC61FBB195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CAF0-68DA-48A7-BC9D-3F8E8333F1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48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F88A-FE53-4C05-B5E1-BBC61FBB195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CAF0-68DA-48A7-BC9D-3F8E8333F1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482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F88A-FE53-4C05-B5E1-BBC61FBB195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CAF0-68DA-48A7-BC9D-3F8E8333F1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71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F88A-FE53-4C05-B5E1-BBC61FBB195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CAF0-68DA-48A7-BC9D-3F8E8333F1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36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F88A-FE53-4C05-B5E1-BBC61FBB195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CAF0-68DA-48A7-BC9D-3F8E8333F1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656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F88A-FE53-4C05-B5E1-BBC61FBB195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CAF0-68DA-48A7-BC9D-3F8E8333F1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55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F88A-FE53-4C05-B5E1-BBC61FBB195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CAF0-68DA-48A7-BC9D-3F8E8333F1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95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8F88A-FE53-4C05-B5E1-BBC61FBB195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DCAF0-68DA-48A7-BC9D-3F8E8333F1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1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095863"/>
            <a:ext cx="9144000" cy="2387600"/>
          </a:xfrm>
        </p:spPr>
        <p:txBody>
          <a:bodyPr/>
          <a:lstStyle/>
          <a:p>
            <a:r>
              <a:rPr lang="pt-BR" dirty="0" smtClean="0"/>
              <a:t>Alguns dados sobre o reajuste na AMS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51569"/>
            <a:ext cx="9144000" cy="1655762"/>
          </a:xfrm>
        </p:spPr>
        <p:txBody>
          <a:bodyPr/>
          <a:lstStyle/>
          <a:p>
            <a:r>
              <a:rPr lang="pt-BR" dirty="0" smtClean="0"/>
              <a:t>Eric Gil Dantas</a:t>
            </a:r>
          </a:p>
          <a:p>
            <a:r>
              <a:rPr lang="pt-BR" dirty="0" smtClean="0"/>
              <a:t>Economista do </a:t>
            </a:r>
            <a:r>
              <a:rPr lang="pt-BR" dirty="0" err="1" smtClean="0"/>
              <a:t>Ibeps</a:t>
            </a:r>
            <a:r>
              <a:rPr lang="pt-BR" dirty="0" smtClean="0"/>
              <a:t>, é doutor em Ciência Política</a:t>
            </a:r>
            <a:endParaRPr lang="pt-BR" dirty="0"/>
          </a:p>
        </p:txBody>
      </p:sp>
      <p:pic>
        <p:nvPicPr>
          <p:cNvPr id="4" name="Picture 2" descr="Ibep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352" y="253234"/>
            <a:ext cx="3384459" cy="157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NP - Federação Nacional dos Petroleir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84" y="672984"/>
            <a:ext cx="4024539" cy="73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34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Aumento por classe de salários e por faixa etária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220011"/>
              </p:ext>
            </p:extLst>
          </p:nvPr>
        </p:nvGraphicFramePr>
        <p:xfrm>
          <a:off x="1045031" y="2090064"/>
          <a:ext cx="10554781" cy="42715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3337">
                  <a:extLst>
                    <a:ext uri="{9D8B030D-6E8A-4147-A177-3AD203B41FA5}">
                      <a16:colId xmlns:a16="http://schemas.microsoft.com/office/drawing/2014/main" val="885951885"/>
                    </a:ext>
                  </a:extLst>
                </a:gridCol>
                <a:gridCol w="837404">
                  <a:extLst>
                    <a:ext uri="{9D8B030D-6E8A-4147-A177-3AD203B41FA5}">
                      <a16:colId xmlns:a16="http://schemas.microsoft.com/office/drawing/2014/main" val="737494820"/>
                    </a:ext>
                  </a:extLst>
                </a:gridCol>
                <a:gridCol w="837404">
                  <a:extLst>
                    <a:ext uri="{9D8B030D-6E8A-4147-A177-3AD203B41FA5}">
                      <a16:colId xmlns:a16="http://schemas.microsoft.com/office/drawing/2014/main" val="1462660301"/>
                    </a:ext>
                  </a:extLst>
                </a:gridCol>
                <a:gridCol w="837404">
                  <a:extLst>
                    <a:ext uri="{9D8B030D-6E8A-4147-A177-3AD203B41FA5}">
                      <a16:colId xmlns:a16="http://schemas.microsoft.com/office/drawing/2014/main" val="2638887001"/>
                    </a:ext>
                  </a:extLst>
                </a:gridCol>
                <a:gridCol w="837404">
                  <a:extLst>
                    <a:ext uri="{9D8B030D-6E8A-4147-A177-3AD203B41FA5}">
                      <a16:colId xmlns:a16="http://schemas.microsoft.com/office/drawing/2014/main" val="1590091450"/>
                    </a:ext>
                  </a:extLst>
                </a:gridCol>
                <a:gridCol w="837404">
                  <a:extLst>
                    <a:ext uri="{9D8B030D-6E8A-4147-A177-3AD203B41FA5}">
                      <a16:colId xmlns:a16="http://schemas.microsoft.com/office/drawing/2014/main" val="651745854"/>
                    </a:ext>
                  </a:extLst>
                </a:gridCol>
                <a:gridCol w="837404">
                  <a:extLst>
                    <a:ext uri="{9D8B030D-6E8A-4147-A177-3AD203B41FA5}">
                      <a16:colId xmlns:a16="http://schemas.microsoft.com/office/drawing/2014/main" val="269281094"/>
                    </a:ext>
                  </a:extLst>
                </a:gridCol>
                <a:gridCol w="837404">
                  <a:extLst>
                    <a:ext uri="{9D8B030D-6E8A-4147-A177-3AD203B41FA5}">
                      <a16:colId xmlns:a16="http://schemas.microsoft.com/office/drawing/2014/main" val="2117178315"/>
                    </a:ext>
                  </a:extLst>
                </a:gridCol>
                <a:gridCol w="837404">
                  <a:extLst>
                    <a:ext uri="{9D8B030D-6E8A-4147-A177-3AD203B41FA5}">
                      <a16:colId xmlns:a16="http://schemas.microsoft.com/office/drawing/2014/main" val="3430838505"/>
                    </a:ext>
                  </a:extLst>
                </a:gridCol>
                <a:gridCol w="837404">
                  <a:extLst>
                    <a:ext uri="{9D8B030D-6E8A-4147-A177-3AD203B41FA5}">
                      <a16:colId xmlns:a16="http://schemas.microsoft.com/office/drawing/2014/main" val="2541453667"/>
                    </a:ext>
                  </a:extLst>
                </a:gridCol>
                <a:gridCol w="837404">
                  <a:extLst>
                    <a:ext uri="{9D8B030D-6E8A-4147-A177-3AD203B41FA5}">
                      <a16:colId xmlns:a16="http://schemas.microsoft.com/office/drawing/2014/main" val="2407211565"/>
                    </a:ext>
                  </a:extLst>
                </a:gridCol>
                <a:gridCol w="837404">
                  <a:extLst>
                    <a:ext uri="{9D8B030D-6E8A-4147-A177-3AD203B41FA5}">
                      <a16:colId xmlns:a16="http://schemas.microsoft.com/office/drawing/2014/main" val="203750941"/>
                    </a:ext>
                  </a:extLst>
                </a:gridCol>
              </a:tblGrid>
              <a:tr h="522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  <a:latin typeface="Garamond" panose="02020404030301010803" pitchFamily="18" charset="0"/>
                        </a:rPr>
                        <a:t>2019-2022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anose="02020404030301010803" pitchFamily="18" charset="0"/>
                        </a:rPr>
                        <a:t>0 a 18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anose="02020404030301010803" pitchFamily="18" charset="0"/>
                        </a:rPr>
                        <a:t>19 a 23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anose="02020404030301010803" pitchFamily="18" charset="0"/>
                        </a:rPr>
                        <a:t>24 a 28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anose="02020404030301010803" pitchFamily="18" charset="0"/>
                        </a:rPr>
                        <a:t>29 a 33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anose="02020404030301010803" pitchFamily="18" charset="0"/>
                        </a:rPr>
                        <a:t>34 a 38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anose="02020404030301010803" pitchFamily="18" charset="0"/>
                        </a:rPr>
                        <a:t>39 a 43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anose="02020404030301010803" pitchFamily="18" charset="0"/>
                        </a:rPr>
                        <a:t>44 a 48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anose="02020404030301010803" pitchFamily="18" charset="0"/>
                        </a:rPr>
                        <a:t>49 a 53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anose="02020404030301010803" pitchFamily="18" charset="0"/>
                        </a:rPr>
                        <a:t>54 a 58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anose="02020404030301010803" pitchFamily="18" charset="0"/>
                        </a:rPr>
                        <a:t>&gt; 58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anose="02020404030301010803" pitchFamily="18" charset="0"/>
                        </a:rPr>
                        <a:t>média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1704975"/>
                  </a:ext>
                </a:extLst>
              </a:tr>
              <a:tr h="2884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anose="02020404030301010803" pitchFamily="18" charset="0"/>
                        </a:rPr>
                        <a:t>até 1,4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272%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328%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372%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399%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428%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623%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735%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788%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928%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1094%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597%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2333362"/>
                  </a:ext>
                </a:extLst>
              </a:tr>
              <a:tr h="2884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  <a:latin typeface="Garamond" panose="02020404030301010803" pitchFamily="18" charset="0"/>
                        </a:rPr>
                        <a:t>até 2,4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228%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274%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308%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327%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347%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509%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600%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638%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752%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883%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487%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3989597"/>
                  </a:ext>
                </a:extLst>
              </a:tr>
              <a:tr h="2884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  <a:latin typeface="Garamond" panose="02020404030301010803" pitchFamily="18" charset="0"/>
                        </a:rPr>
                        <a:t>até 4,8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190%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228%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255%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270%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286%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423%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499%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529%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623%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732%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404%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6993899"/>
                  </a:ext>
                </a:extLst>
              </a:tr>
              <a:tr h="2884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anose="02020404030301010803" pitchFamily="18" charset="0"/>
                        </a:rPr>
                        <a:t>até 7,2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155%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187%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210%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221%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234%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351%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415%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439%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518%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610%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334%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9283905"/>
                  </a:ext>
                </a:extLst>
              </a:tr>
              <a:tr h="2884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  <a:latin typeface="Garamond" panose="02020404030301010803" pitchFamily="18" charset="0"/>
                        </a:rPr>
                        <a:t>até 9,6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125%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153%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172%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182%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193%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294%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349%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370%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438%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518%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279%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4337219"/>
                  </a:ext>
                </a:extLst>
              </a:tr>
              <a:tr h="2884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  <a:latin typeface="Garamond" panose="02020404030301010803" pitchFamily="18" charset="0"/>
                        </a:rPr>
                        <a:t>até 14,4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98%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122%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138%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145%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153%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240%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286%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303%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360%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427%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227%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4245360"/>
                  </a:ext>
                </a:extLst>
              </a:tr>
              <a:tr h="2884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anose="02020404030301010803" pitchFamily="18" charset="0"/>
                        </a:rPr>
                        <a:t>até 19,2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75%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95%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108%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114%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121%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196%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236%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250%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299%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357%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185%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342530"/>
                  </a:ext>
                </a:extLst>
              </a:tr>
              <a:tr h="2884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  <a:latin typeface="Garamond" panose="02020404030301010803" pitchFamily="18" charset="0"/>
                        </a:rPr>
                        <a:t>até 22,6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54%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71%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82%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86%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91%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155%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188%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200%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241%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289%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146%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136673"/>
                  </a:ext>
                </a:extLst>
              </a:tr>
              <a:tr h="2884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  <a:latin typeface="Garamond" panose="02020404030301010803" pitchFamily="18" charset="0"/>
                        </a:rPr>
                        <a:t>até 26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54%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71%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81%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85%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90%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154%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187%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199%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245%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287%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146%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5583987"/>
                  </a:ext>
                </a:extLst>
              </a:tr>
              <a:tr h="2884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  <a:latin typeface="Garamond" panose="02020404030301010803" pitchFamily="18" charset="0"/>
                        </a:rPr>
                        <a:t>até 30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54%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62%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72%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75%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80%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140%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171%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182%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220%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265%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132%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1173709"/>
                  </a:ext>
                </a:extLst>
              </a:tr>
              <a:tr h="2884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anose="02020404030301010803" pitchFamily="18" charset="0"/>
                        </a:rPr>
                        <a:t>até 36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54%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54%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57%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61%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65%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120%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148%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158%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193%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234%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114%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5620986"/>
                  </a:ext>
                </a:extLst>
              </a:tr>
              <a:tr h="2884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anose="02020404030301010803" pitchFamily="18" charset="0"/>
                        </a:rPr>
                        <a:t>maior que 36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54%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54%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54%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54%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54%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101%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127%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136%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168%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206%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anose="02020404030301010803" pitchFamily="18" charset="0"/>
                        </a:rPr>
                        <a:t>101%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4535391"/>
                  </a:ext>
                </a:extLst>
              </a:tr>
              <a:tr h="2884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Garamond" panose="02020404030301010803" pitchFamily="18" charset="0"/>
                        </a:rPr>
                        <a:t>média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118%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142%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159%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168%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179%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276%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328%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349%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416%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anose="02020404030301010803" pitchFamily="18" charset="0"/>
                        </a:rPr>
                        <a:t>492%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sng" strike="noStrike" dirty="0" smtClean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263%</a:t>
                      </a:r>
                      <a:endParaRPr lang="pt-BR" sz="1600" b="1" i="0" u="sng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3132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40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59" y="-628"/>
            <a:ext cx="8647612" cy="418639"/>
          </a:xfrm>
        </p:spPr>
        <p:txBody>
          <a:bodyPr>
            <a:normAutofit fontScale="90000"/>
          </a:bodyPr>
          <a:lstStyle/>
          <a:p>
            <a:r>
              <a:rPr lang="pt-BR" sz="2400" dirty="0" smtClean="0"/>
              <a:t>Frequência dos Beneficiários da AMS – agosto de 2020 (DIEESE)</a:t>
            </a:r>
            <a:endParaRPr lang="pt-BR" sz="24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165249"/>
              </p:ext>
            </p:extLst>
          </p:nvPr>
        </p:nvGraphicFramePr>
        <p:xfrm>
          <a:off x="444133" y="418011"/>
          <a:ext cx="11011995" cy="6316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1140">
                  <a:extLst>
                    <a:ext uri="{9D8B030D-6E8A-4147-A177-3AD203B41FA5}">
                      <a16:colId xmlns:a16="http://schemas.microsoft.com/office/drawing/2014/main" val="4206406902"/>
                    </a:ext>
                  </a:extLst>
                </a:gridCol>
                <a:gridCol w="1417496">
                  <a:extLst>
                    <a:ext uri="{9D8B030D-6E8A-4147-A177-3AD203B41FA5}">
                      <a16:colId xmlns:a16="http://schemas.microsoft.com/office/drawing/2014/main" val="634928967"/>
                    </a:ext>
                  </a:extLst>
                </a:gridCol>
                <a:gridCol w="844467">
                  <a:extLst>
                    <a:ext uri="{9D8B030D-6E8A-4147-A177-3AD203B41FA5}">
                      <a16:colId xmlns:a16="http://schemas.microsoft.com/office/drawing/2014/main" val="1479314732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424941839"/>
                    </a:ext>
                  </a:extLst>
                </a:gridCol>
                <a:gridCol w="844467">
                  <a:extLst>
                    <a:ext uri="{9D8B030D-6E8A-4147-A177-3AD203B41FA5}">
                      <a16:colId xmlns:a16="http://schemas.microsoft.com/office/drawing/2014/main" val="883590306"/>
                    </a:ext>
                  </a:extLst>
                </a:gridCol>
                <a:gridCol w="844467">
                  <a:extLst>
                    <a:ext uri="{9D8B030D-6E8A-4147-A177-3AD203B41FA5}">
                      <a16:colId xmlns:a16="http://schemas.microsoft.com/office/drawing/2014/main" val="2393074314"/>
                    </a:ext>
                  </a:extLst>
                </a:gridCol>
                <a:gridCol w="844467">
                  <a:extLst>
                    <a:ext uri="{9D8B030D-6E8A-4147-A177-3AD203B41FA5}">
                      <a16:colId xmlns:a16="http://schemas.microsoft.com/office/drawing/2014/main" val="253494703"/>
                    </a:ext>
                  </a:extLst>
                </a:gridCol>
                <a:gridCol w="844467">
                  <a:extLst>
                    <a:ext uri="{9D8B030D-6E8A-4147-A177-3AD203B41FA5}">
                      <a16:colId xmlns:a16="http://schemas.microsoft.com/office/drawing/2014/main" val="1293858844"/>
                    </a:ext>
                  </a:extLst>
                </a:gridCol>
                <a:gridCol w="844467">
                  <a:extLst>
                    <a:ext uri="{9D8B030D-6E8A-4147-A177-3AD203B41FA5}">
                      <a16:colId xmlns:a16="http://schemas.microsoft.com/office/drawing/2014/main" val="3067589180"/>
                    </a:ext>
                  </a:extLst>
                </a:gridCol>
                <a:gridCol w="844467">
                  <a:extLst>
                    <a:ext uri="{9D8B030D-6E8A-4147-A177-3AD203B41FA5}">
                      <a16:colId xmlns:a16="http://schemas.microsoft.com/office/drawing/2014/main" val="3578446340"/>
                    </a:ext>
                  </a:extLst>
                </a:gridCol>
                <a:gridCol w="844467">
                  <a:extLst>
                    <a:ext uri="{9D8B030D-6E8A-4147-A177-3AD203B41FA5}">
                      <a16:colId xmlns:a16="http://schemas.microsoft.com/office/drawing/2014/main" val="1281371234"/>
                    </a:ext>
                  </a:extLst>
                </a:gridCol>
                <a:gridCol w="919865">
                  <a:extLst>
                    <a:ext uri="{9D8B030D-6E8A-4147-A177-3AD203B41FA5}">
                      <a16:colId xmlns:a16="http://schemas.microsoft.com/office/drawing/2014/main" val="543304574"/>
                    </a:ext>
                  </a:extLst>
                </a:gridCol>
              </a:tblGrid>
              <a:tr h="283873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0 a 18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19 a 23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24 a 28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29 a 33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34 a 38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39 a 43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44 a 48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49 a 53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54 a 58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&gt; 58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6030991"/>
                  </a:ext>
                </a:extLst>
              </a:tr>
              <a:tr h="2838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até 1,4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99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44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35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44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114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818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             1.276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9271540"/>
                  </a:ext>
                </a:extLst>
              </a:tr>
              <a:tr h="2838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até 2,4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142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58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22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67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116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157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1.700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             2.356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4198354"/>
                  </a:ext>
                </a:extLst>
              </a:tr>
              <a:tr h="2838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até 4,8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982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310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218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364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408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334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316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417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759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8.769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           12.877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0143590"/>
                  </a:ext>
                </a:extLst>
              </a:tr>
              <a:tr h="2838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até 7,2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3.236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725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368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1.021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1.498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1.391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1.002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1.002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1.285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12.612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           24.140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3485821"/>
                  </a:ext>
                </a:extLst>
              </a:tr>
              <a:tr h="2838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até 9,6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4.935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1.040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547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1.619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2.316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2.054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1.445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1.284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1.452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12.802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           29.494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2797654"/>
                  </a:ext>
                </a:extLst>
              </a:tr>
              <a:tr h="2838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até 14,4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12.437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2.245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1.164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4.357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6.455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5.146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3.254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2.784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3.494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19.496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           60.832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1639472"/>
                  </a:ext>
                </a:extLst>
              </a:tr>
              <a:tr h="2838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até 19,2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10.301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2.565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263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2.232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4.830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4.314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2.865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3.235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6.548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18.693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           55.846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7080403"/>
                  </a:ext>
                </a:extLst>
              </a:tr>
              <a:tr h="2838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até 22,6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4.452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1.068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77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556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1.681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1.955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1.407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1.556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2.076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5.864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           20.692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1227822"/>
                  </a:ext>
                </a:extLst>
              </a:tr>
              <a:tr h="2838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effectLst/>
                          <a:latin typeface="Garamond" panose="02020404030301010803" pitchFamily="18" charset="0"/>
                        </a:rPr>
                        <a:t>até 26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3.311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776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34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351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1.013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1.366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1.180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1.217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1.543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4.586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           15.377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9193413"/>
                  </a:ext>
                </a:extLst>
              </a:tr>
              <a:tr h="2838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effectLst/>
                          <a:latin typeface="Garamond" panose="02020404030301010803" pitchFamily="18" charset="0"/>
                        </a:rPr>
                        <a:t>até 30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2.824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1.005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49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283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776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949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920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1.353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2.227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6.290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           16.676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2209746"/>
                  </a:ext>
                </a:extLst>
              </a:tr>
              <a:tr h="2838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effectLst/>
                          <a:latin typeface="Garamond" panose="02020404030301010803" pitchFamily="18" charset="0"/>
                        </a:rPr>
                        <a:t>até 36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2.031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591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116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538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798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680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762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1.388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1.481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             8.405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9765939"/>
                  </a:ext>
                </a:extLst>
              </a:tr>
              <a:tr h="2838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maior que 36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1.822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527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411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757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620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543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1.246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1.236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             7.234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1607148"/>
                  </a:ext>
                </a:extLst>
              </a:tr>
              <a:tr h="2838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plano 28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</a:rPr>
                        <a:t>29.592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9273396"/>
                  </a:ext>
                </a:extLst>
              </a:tr>
              <a:tr h="51381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                          46.572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         10.954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         2.773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         10.992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         19.980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anose="02020404030301010803" pitchFamily="18" charset="0"/>
                        </a:rPr>
                        <a:t>         19.166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         13.803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         14.329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         22.289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         94.347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anose="02020404030301010803" pitchFamily="18" charset="0"/>
                        </a:rPr>
                        <a:t>         </a:t>
                      </a:r>
                      <a:r>
                        <a:rPr lang="pt-BR" sz="1800" b="1" u="sng" strike="noStrike" dirty="0">
                          <a:effectLst/>
                          <a:latin typeface="Garamond" panose="02020404030301010803" pitchFamily="18" charset="0"/>
                        </a:rPr>
                        <a:t>255.205</a:t>
                      </a:r>
                      <a:r>
                        <a:rPr lang="pt-BR" sz="1800" b="1" u="none" strike="noStrike" dirty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6215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56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Aumento da arrecadação per capita média por faixa etária (projeção com reajuste do ACT+VCMH)</a:t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49573"/>
              </p:ext>
            </p:extLst>
          </p:nvPr>
        </p:nvGraphicFramePr>
        <p:xfrm>
          <a:off x="838200" y="1825625"/>
          <a:ext cx="10515600" cy="4836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082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Simulações de alguns casos hipotéticos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Petroleiro de 39 a 42 anos com um cônjuge da mesma faixa etária e 2 filhos de menos de 18 anos: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 smtClean="0"/>
              <a:t>2020: R$1.866,48 anual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 smtClean="0"/>
              <a:t>2022: R$6.864,72 anual, 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u="sng" dirty="0" smtClean="0"/>
              <a:t>R$4.998,24 </a:t>
            </a:r>
            <a:r>
              <a:rPr lang="pt-BR" dirty="0" smtClean="0"/>
              <a:t>a mais</a:t>
            </a:r>
          </a:p>
          <a:p>
            <a:pPr marL="914400" lvl="1" indent="-457200">
              <a:buFont typeface="+mj-lt"/>
              <a:buAutoNum type="arabicPeriod"/>
            </a:pPr>
            <a:endParaRPr lang="pt-BR" dirty="0"/>
          </a:p>
          <a:p>
            <a:r>
              <a:rPr lang="pt-BR" dirty="0" smtClean="0"/>
              <a:t>Petroleiro de mais de 59 anos com um cônjuge dependente da mesma faixa etária: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2020: R$1.674,72 anual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2022: R$10.343,28 anual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u="sng" dirty="0" smtClean="0"/>
              <a:t>R$8.668,56</a:t>
            </a:r>
            <a:r>
              <a:rPr lang="pt-BR" dirty="0" smtClean="0"/>
              <a:t> a mais</a:t>
            </a:r>
          </a:p>
          <a:p>
            <a:pPr marL="971550" lvl="1" indent="-514350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675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690</Words>
  <Application>Microsoft Office PowerPoint</Application>
  <PresentationFormat>Widescreen</PresentationFormat>
  <Paragraphs>353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Tema do Office</vt:lpstr>
      <vt:lpstr>Alguns dados sobre o reajuste na AMS</vt:lpstr>
      <vt:lpstr>Aumento por classe de salários e por faixa etária</vt:lpstr>
      <vt:lpstr>Frequência dos Beneficiários da AMS – agosto de 2020 (DIEESE)</vt:lpstr>
      <vt:lpstr>Aumento da arrecadação per capita média por faixa etária (projeção com reajuste do ACT+VCMH) </vt:lpstr>
      <vt:lpstr>Simulações de alguns casos hipotéticos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Alguns dados sobre a AMS</dc:title>
  <dc:creator>Eric Gil</dc:creator>
  <cp:lastModifiedBy>Eric Gil</cp:lastModifiedBy>
  <cp:revision>6</cp:revision>
  <dcterms:created xsi:type="dcterms:W3CDTF">2020-08-26T21:01:29Z</dcterms:created>
  <dcterms:modified xsi:type="dcterms:W3CDTF">2020-08-26T22:40:52Z</dcterms:modified>
</cp:coreProperties>
</file>