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Eric\Ibeps\Sindipetro-SJC\C&#225;lculos%20para%20AM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Planilha1!$A$83</c:f>
              <c:strCache>
                <c:ptCount val="1"/>
                <c:pt idx="0">
                  <c:v>2019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Planilha1!$B$82:$K$82</c:f>
              <c:strCache>
                <c:ptCount val="10"/>
                <c:pt idx="0">
                  <c:v>0 a 18</c:v>
                </c:pt>
                <c:pt idx="1">
                  <c:v>19 a 23</c:v>
                </c:pt>
                <c:pt idx="2">
                  <c:v>24 a 28</c:v>
                </c:pt>
                <c:pt idx="3">
                  <c:v>29 a 33</c:v>
                </c:pt>
                <c:pt idx="4">
                  <c:v>34 a 38</c:v>
                </c:pt>
                <c:pt idx="5">
                  <c:v>39 a 43</c:v>
                </c:pt>
                <c:pt idx="6">
                  <c:v>44 a 48</c:v>
                </c:pt>
                <c:pt idx="7">
                  <c:v>49 a 53</c:v>
                </c:pt>
                <c:pt idx="8">
                  <c:v>54 a 58</c:v>
                </c:pt>
                <c:pt idx="9">
                  <c:v>&gt; 58</c:v>
                </c:pt>
              </c:strCache>
            </c:strRef>
          </c:cat>
          <c:val>
            <c:numRef>
              <c:f>Planilha1!$B$83:$K$83</c:f>
              <c:numCache>
                <c:formatCode>_-* #,##0_-;\-* #,##0_-;_-* "-"??_-;_-@_-</c:formatCode>
                <c:ptCount val="10"/>
                <c:pt idx="0">
                  <c:v>78.599999999999994</c:v>
                </c:pt>
                <c:pt idx="1">
                  <c:v>98.7</c:v>
                </c:pt>
                <c:pt idx="2">
                  <c:v>108.6</c:v>
                </c:pt>
                <c:pt idx="3">
                  <c:v>114.3</c:v>
                </c:pt>
                <c:pt idx="4">
                  <c:v>140.1</c:v>
                </c:pt>
                <c:pt idx="5">
                  <c:v>139.79999999999998</c:v>
                </c:pt>
                <c:pt idx="6">
                  <c:v>152.1</c:v>
                </c:pt>
                <c:pt idx="7">
                  <c:v>190.2</c:v>
                </c:pt>
                <c:pt idx="8">
                  <c:v>237.29999999999998</c:v>
                </c:pt>
                <c:pt idx="9">
                  <c:v>503.7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5B2-41B0-9778-712B1D9CDFD9}"/>
            </c:ext>
          </c:extLst>
        </c:ser>
        <c:ser>
          <c:idx val="1"/>
          <c:order val="1"/>
          <c:tx>
            <c:strRef>
              <c:f>Planilha1!$A$84</c:f>
              <c:strCache>
                <c:ptCount val="1"/>
                <c:pt idx="0">
                  <c:v>2022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pt-BR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Planilha1!$B$82:$K$82</c:f>
              <c:strCache>
                <c:ptCount val="10"/>
                <c:pt idx="0">
                  <c:v>0 a 18</c:v>
                </c:pt>
                <c:pt idx="1">
                  <c:v>19 a 23</c:v>
                </c:pt>
                <c:pt idx="2">
                  <c:v>24 a 28</c:v>
                </c:pt>
                <c:pt idx="3">
                  <c:v>29 a 33</c:v>
                </c:pt>
                <c:pt idx="4">
                  <c:v>34 a 38</c:v>
                </c:pt>
                <c:pt idx="5">
                  <c:v>39 a 43</c:v>
                </c:pt>
                <c:pt idx="6">
                  <c:v>44 a 48</c:v>
                </c:pt>
                <c:pt idx="7">
                  <c:v>49 a 53</c:v>
                </c:pt>
                <c:pt idx="8">
                  <c:v>54 a 58</c:v>
                </c:pt>
                <c:pt idx="9">
                  <c:v>&gt; 58</c:v>
                </c:pt>
              </c:strCache>
            </c:strRef>
          </c:cat>
          <c:val>
            <c:numRef>
              <c:f>Planilha1!$B$84:$K$84</c:f>
              <c:numCache>
                <c:formatCode>_-* #,##0_-;\-* #,##0_-;_-* "-"??_-;_-@_-</c:formatCode>
                <c:ptCount val="10"/>
                <c:pt idx="0">
                  <c:v>189.05280323700592</c:v>
                </c:pt>
                <c:pt idx="1">
                  <c:v>260.66790463074551</c:v>
                </c:pt>
                <c:pt idx="2">
                  <c:v>305.95708243228233</c:v>
                </c:pt>
                <c:pt idx="3">
                  <c:v>332.37568527366932</c:v>
                </c:pt>
                <c:pt idx="4">
                  <c:v>421.85790293689212</c:v>
                </c:pt>
                <c:pt idx="5">
                  <c:v>556.56468062990405</c:v>
                </c:pt>
                <c:pt idx="6">
                  <c:v>685.82692900910342</c:v>
                </c:pt>
                <c:pt idx="7">
                  <c:v>897.31208025369574</c:v>
                </c:pt>
                <c:pt idx="8">
                  <c:v>1276.7784844073176</c:v>
                </c:pt>
                <c:pt idx="9">
                  <c:v>3094.2846032539742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5B2-41B0-9778-712B1D9CDFD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128165824"/>
        <c:axId val="2128172896"/>
      </c:barChart>
      <c:catAx>
        <c:axId val="212816582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pt-BR"/>
          </a:p>
        </c:txPr>
        <c:crossAx val="2128172896"/>
        <c:crosses val="autoZero"/>
        <c:auto val="1"/>
        <c:lblAlgn val="ctr"/>
        <c:lblOffset val="100"/>
        <c:noMultiLvlLbl val="0"/>
      </c:catAx>
      <c:valAx>
        <c:axId val="2128172896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-* #,##0_-;\-* #,##0_-;_-* &quot;-&quot;??_-;_-@_-" sourceLinked="1"/>
        <c:majorTickMark val="none"/>
        <c:minorTickMark val="none"/>
        <c:tickLblPos val="nextTo"/>
        <c:crossAx val="212816582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pt-B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sz="1600"/>
      </a:pPr>
      <a:endParaRPr lang="pt-B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8F88A-FE53-4C05-B5E1-BBC61FBB1953}" type="datetimeFigureOut">
              <a:rPr lang="pt-BR" smtClean="0"/>
              <a:t>26/08/2020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DCAF0-68DA-48A7-BC9D-3F8E8333F1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78875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8F88A-FE53-4C05-B5E1-BBC61FBB1953}" type="datetimeFigureOut">
              <a:rPr lang="pt-BR" smtClean="0"/>
              <a:t>26/08/2020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DCAF0-68DA-48A7-BC9D-3F8E8333F1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4152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8F88A-FE53-4C05-B5E1-BBC61FBB1953}" type="datetimeFigureOut">
              <a:rPr lang="pt-BR" smtClean="0"/>
              <a:t>26/08/2020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DCAF0-68DA-48A7-BC9D-3F8E8333F1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167084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8F88A-FE53-4C05-B5E1-BBC61FBB1953}" type="datetimeFigureOut">
              <a:rPr lang="pt-BR" smtClean="0"/>
              <a:t>26/08/2020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DCAF0-68DA-48A7-BC9D-3F8E8333F1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93134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8F88A-FE53-4C05-B5E1-BBC61FBB1953}" type="datetimeFigureOut">
              <a:rPr lang="pt-BR" smtClean="0"/>
              <a:t>26/08/2020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DCAF0-68DA-48A7-BC9D-3F8E8333F1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90485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8F88A-FE53-4C05-B5E1-BBC61FBB1953}" type="datetimeFigureOut">
              <a:rPr lang="pt-BR" smtClean="0"/>
              <a:t>26/08/2020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DCAF0-68DA-48A7-BC9D-3F8E8333F1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348232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8F88A-FE53-4C05-B5E1-BBC61FBB1953}" type="datetimeFigureOut">
              <a:rPr lang="pt-BR" smtClean="0"/>
              <a:t>26/08/2020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DCAF0-68DA-48A7-BC9D-3F8E8333F1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94718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8F88A-FE53-4C05-B5E1-BBC61FBB1953}" type="datetimeFigureOut">
              <a:rPr lang="pt-BR" smtClean="0"/>
              <a:t>26/08/2020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DCAF0-68DA-48A7-BC9D-3F8E8333F1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23644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8F88A-FE53-4C05-B5E1-BBC61FBB1953}" type="datetimeFigureOut">
              <a:rPr lang="pt-BR" smtClean="0"/>
              <a:t>26/08/2020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DCAF0-68DA-48A7-BC9D-3F8E8333F1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6568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8F88A-FE53-4C05-B5E1-BBC61FBB1953}" type="datetimeFigureOut">
              <a:rPr lang="pt-BR" smtClean="0"/>
              <a:t>26/08/2020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DCAF0-68DA-48A7-BC9D-3F8E8333F1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85526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 smtClean="0"/>
              <a:t>Editar estilos de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8F88A-FE53-4C05-B5E1-BBC61FBB1953}" type="datetimeFigureOut">
              <a:rPr lang="pt-BR" smtClean="0"/>
              <a:t>26/08/2020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1DCAF0-68DA-48A7-BC9D-3F8E8333F1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299517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Editar estilos de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A8F88A-FE53-4C05-B5E1-BBC61FBB1953}" type="datetimeFigureOut">
              <a:rPr lang="pt-BR" smtClean="0"/>
              <a:t>26/08/2020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1DCAF0-68DA-48A7-BC9D-3F8E8333F13E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781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2095863"/>
            <a:ext cx="9144000" cy="2387600"/>
          </a:xfrm>
        </p:spPr>
        <p:txBody>
          <a:bodyPr/>
          <a:lstStyle/>
          <a:p>
            <a:r>
              <a:rPr lang="pt-BR" dirty="0" smtClean="0"/>
              <a:t>Alguns dados sobre o reajuste na AMS</a:t>
            </a:r>
            <a:endParaRPr lang="pt-BR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4751569"/>
            <a:ext cx="9144000" cy="1655762"/>
          </a:xfrm>
        </p:spPr>
        <p:txBody>
          <a:bodyPr/>
          <a:lstStyle/>
          <a:p>
            <a:r>
              <a:rPr lang="pt-BR" dirty="0" smtClean="0"/>
              <a:t>Eric Gil Dantas</a:t>
            </a:r>
          </a:p>
          <a:p>
            <a:r>
              <a:rPr lang="pt-BR" dirty="0" smtClean="0"/>
              <a:t>Economista do </a:t>
            </a:r>
            <a:r>
              <a:rPr lang="pt-BR" dirty="0" err="1" smtClean="0"/>
              <a:t>Ibeps</a:t>
            </a:r>
            <a:r>
              <a:rPr lang="pt-BR" dirty="0" smtClean="0"/>
              <a:t>, é doutor em Ciência Política</a:t>
            </a:r>
            <a:endParaRPr lang="pt-BR" dirty="0"/>
          </a:p>
        </p:txBody>
      </p:sp>
      <p:pic>
        <p:nvPicPr>
          <p:cNvPr id="4" name="Picture 2" descr="Ibeps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06352" y="253234"/>
            <a:ext cx="3384459" cy="1574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FNP - Federação Nacional dos Petroleiro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284" y="672984"/>
            <a:ext cx="4024539" cy="7350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7344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Aumento por classe de salários e por faixa etária</a:t>
            </a:r>
            <a:endParaRPr lang="pt-BR" dirty="0"/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47220011"/>
              </p:ext>
            </p:extLst>
          </p:nvPr>
        </p:nvGraphicFramePr>
        <p:xfrm>
          <a:off x="1045031" y="2090064"/>
          <a:ext cx="10554781" cy="427154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43337">
                  <a:extLst>
                    <a:ext uri="{9D8B030D-6E8A-4147-A177-3AD203B41FA5}">
                      <a16:colId xmlns:a16="http://schemas.microsoft.com/office/drawing/2014/main" val="885951885"/>
                    </a:ext>
                  </a:extLst>
                </a:gridCol>
                <a:gridCol w="837404">
                  <a:extLst>
                    <a:ext uri="{9D8B030D-6E8A-4147-A177-3AD203B41FA5}">
                      <a16:colId xmlns:a16="http://schemas.microsoft.com/office/drawing/2014/main" val="737494820"/>
                    </a:ext>
                  </a:extLst>
                </a:gridCol>
                <a:gridCol w="837404">
                  <a:extLst>
                    <a:ext uri="{9D8B030D-6E8A-4147-A177-3AD203B41FA5}">
                      <a16:colId xmlns:a16="http://schemas.microsoft.com/office/drawing/2014/main" val="1462660301"/>
                    </a:ext>
                  </a:extLst>
                </a:gridCol>
                <a:gridCol w="837404">
                  <a:extLst>
                    <a:ext uri="{9D8B030D-6E8A-4147-A177-3AD203B41FA5}">
                      <a16:colId xmlns:a16="http://schemas.microsoft.com/office/drawing/2014/main" val="2638887001"/>
                    </a:ext>
                  </a:extLst>
                </a:gridCol>
                <a:gridCol w="837404">
                  <a:extLst>
                    <a:ext uri="{9D8B030D-6E8A-4147-A177-3AD203B41FA5}">
                      <a16:colId xmlns:a16="http://schemas.microsoft.com/office/drawing/2014/main" val="1590091450"/>
                    </a:ext>
                  </a:extLst>
                </a:gridCol>
                <a:gridCol w="837404">
                  <a:extLst>
                    <a:ext uri="{9D8B030D-6E8A-4147-A177-3AD203B41FA5}">
                      <a16:colId xmlns:a16="http://schemas.microsoft.com/office/drawing/2014/main" val="651745854"/>
                    </a:ext>
                  </a:extLst>
                </a:gridCol>
                <a:gridCol w="837404">
                  <a:extLst>
                    <a:ext uri="{9D8B030D-6E8A-4147-A177-3AD203B41FA5}">
                      <a16:colId xmlns:a16="http://schemas.microsoft.com/office/drawing/2014/main" val="269281094"/>
                    </a:ext>
                  </a:extLst>
                </a:gridCol>
                <a:gridCol w="837404">
                  <a:extLst>
                    <a:ext uri="{9D8B030D-6E8A-4147-A177-3AD203B41FA5}">
                      <a16:colId xmlns:a16="http://schemas.microsoft.com/office/drawing/2014/main" val="2117178315"/>
                    </a:ext>
                  </a:extLst>
                </a:gridCol>
                <a:gridCol w="837404">
                  <a:extLst>
                    <a:ext uri="{9D8B030D-6E8A-4147-A177-3AD203B41FA5}">
                      <a16:colId xmlns:a16="http://schemas.microsoft.com/office/drawing/2014/main" val="3430838505"/>
                    </a:ext>
                  </a:extLst>
                </a:gridCol>
                <a:gridCol w="837404">
                  <a:extLst>
                    <a:ext uri="{9D8B030D-6E8A-4147-A177-3AD203B41FA5}">
                      <a16:colId xmlns:a16="http://schemas.microsoft.com/office/drawing/2014/main" val="2541453667"/>
                    </a:ext>
                  </a:extLst>
                </a:gridCol>
                <a:gridCol w="837404">
                  <a:extLst>
                    <a:ext uri="{9D8B030D-6E8A-4147-A177-3AD203B41FA5}">
                      <a16:colId xmlns:a16="http://schemas.microsoft.com/office/drawing/2014/main" val="2407211565"/>
                    </a:ext>
                  </a:extLst>
                </a:gridCol>
                <a:gridCol w="837404">
                  <a:extLst>
                    <a:ext uri="{9D8B030D-6E8A-4147-A177-3AD203B41FA5}">
                      <a16:colId xmlns:a16="http://schemas.microsoft.com/office/drawing/2014/main" val="203750941"/>
                    </a:ext>
                  </a:extLst>
                </a:gridCol>
              </a:tblGrid>
              <a:tr h="522047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 smtClean="0">
                          <a:effectLst/>
                          <a:latin typeface="Garamond" panose="02020404030301010803" pitchFamily="18" charset="0"/>
                        </a:rPr>
                        <a:t>2019-2022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  <a:latin typeface="Garamond" panose="02020404030301010803" pitchFamily="18" charset="0"/>
                        </a:rPr>
                        <a:t>0 a 18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  <a:latin typeface="Garamond" panose="02020404030301010803" pitchFamily="18" charset="0"/>
                        </a:rPr>
                        <a:t>19 a 23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  <a:latin typeface="Garamond" panose="02020404030301010803" pitchFamily="18" charset="0"/>
                        </a:rPr>
                        <a:t>24 a 28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  <a:latin typeface="Garamond" panose="02020404030301010803" pitchFamily="18" charset="0"/>
                        </a:rPr>
                        <a:t>29 a 33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  <a:latin typeface="Garamond" panose="02020404030301010803" pitchFamily="18" charset="0"/>
                        </a:rPr>
                        <a:t>34 a 38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  <a:latin typeface="Garamond" panose="02020404030301010803" pitchFamily="18" charset="0"/>
                        </a:rPr>
                        <a:t>39 a 43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  <a:latin typeface="Garamond" panose="02020404030301010803" pitchFamily="18" charset="0"/>
                        </a:rPr>
                        <a:t>44 a 48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  <a:latin typeface="Garamond" panose="02020404030301010803" pitchFamily="18" charset="0"/>
                        </a:rPr>
                        <a:t>49 a 53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  <a:latin typeface="Garamond" panose="02020404030301010803" pitchFamily="18" charset="0"/>
                        </a:rPr>
                        <a:t>54 a 58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  <a:latin typeface="Garamond" panose="02020404030301010803" pitchFamily="18" charset="0"/>
                        </a:rPr>
                        <a:t>&gt; 58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  <a:latin typeface="Garamond" panose="02020404030301010803" pitchFamily="18" charset="0"/>
                        </a:rPr>
                        <a:t>média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671704975"/>
                  </a:ext>
                </a:extLst>
              </a:tr>
              <a:tr h="28842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  <a:latin typeface="Garamond" panose="02020404030301010803" pitchFamily="18" charset="0"/>
                        </a:rPr>
                        <a:t>até 1,4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272%</a:t>
                      </a:r>
                      <a:endParaRPr lang="pt-BR" sz="16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328%</a:t>
                      </a:r>
                      <a:endParaRPr lang="pt-BR" sz="16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372%</a:t>
                      </a:r>
                      <a:endParaRPr lang="pt-BR" sz="16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399%</a:t>
                      </a:r>
                      <a:endParaRPr lang="pt-BR" sz="16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428%</a:t>
                      </a:r>
                      <a:endParaRPr lang="pt-BR" sz="16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623%</a:t>
                      </a:r>
                      <a:endParaRPr lang="pt-BR" sz="16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735%</a:t>
                      </a:r>
                      <a:endParaRPr lang="pt-BR" sz="16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788%</a:t>
                      </a:r>
                      <a:endParaRPr lang="pt-BR" sz="16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928%</a:t>
                      </a:r>
                      <a:endParaRPr lang="pt-BR" sz="1600" b="0" i="0" u="none" strike="noStrike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1094%</a:t>
                      </a:r>
                      <a:endParaRPr lang="pt-BR" sz="1600" b="0" i="0" u="none" strike="noStrike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  <a:latin typeface="Garamond" panose="02020404030301010803" pitchFamily="18" charset="0"/>
                        </a:rPr>
                        <a:t>597%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282333362"/>
                  </a:ext>
                </a:extLst>
              </a:tr>
              <a:tr h="28842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>
                          <a:effectLst/>
                          <a:latin typeface="Garamond" panose="02020404030301010803" pitchFamily="18" charset="0"/>
                        </a:rPr>
                        <a:t>até 2,4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228%</a:t>
                      </a:r>
                      <a:endParaRPr lang="pt-BR" sz="16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274%</a:t>
                      </a:r>
                      <a:endParaRPr lang="pt-BR" sz="1600" b="0" i="0" u="none" strike="noStrike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308%</a:t>
                      </a:r>
                      <a:endParaRPr lang="pt-BR" sz="1600" b="0" i="0" u="none" strike="noStrike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327%</a:t>
                      </a:r>
                      <a:endParaRPr lang="pt-BR" sz="1600" b="0" i="0" u="none" strike="noStrike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347%</a:t>
                      </a:r>
                      <a:endParaRPr lang="pt-BR" sz="1600" b="0" i="0" u="none" strike="noStrike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509%</a:t>
                      </a:r>
                      <a:endParaRPr lang="pt-BR" sz="1600" b="0" i="0" u="none" strike="noStrike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600%</a:t>
                      </a:r>
                      <a:endParaRPr lang="pt-BR" sz="1600" b="0" i="0" u="none" strike="noStrike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638%</a:t>
                      </a:r>
                      <a:endParaRPr lang="pt-BR" sz="16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752%</a:t>
                      </a:r>
                      <a:endParaRPr lang="pt-BR" sz="16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883%</a:t>
                      </a:r>
                      <a:endParaRPr lang="pt-BR" sz="1600" b="0" i="0" u="none" strike="noStrike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  <a:latin typeface="Garamond" panose="02020404030301010803" pitchFamily="18" charset="0"/>
                        </a:rPr>
                        <a:t>487%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33989597"/>
                  </a:ext>
                </a:extLst>
              </a:tr>
              <a:tr h="28842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>
                          <a:effectLst/>
                          <a:latin typeface="Garamond" panose="02020404030301010803" pitchFamily="18" charset="0"/>
                        </a:rPr>
                        <a:t>até 4,8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190%</a:t>
                      </a:r>
                      <a:endParaRPr lang="pt-BR" sz="16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228%</a:t>
                      </a:r>
                      <a:endParaRPr lang="pt-BR" sz="1600" b="0" i="0" u="none" strike="noStrike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255%</a:t>
                      </a:r>
                      <a:endParaRPr lang="pt-BR" sz="1600" b="0" i="0" u="none" strike="noStrike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270%</a:t>
                      </a:r>
                      <a:endParaRPr lang="pt-BR" sz="1600" b="0" i="0" u="none" strike="noStrike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286%</a:t>
                      </a:r>
                      <a:endParaRPr lang="pt-BR" sz="1600" b="0" i="0" u="none" strike="noStrike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423%</a:t>
                      </a:r>
                      <a:endParaRPr lang="pt-BR" sz="1600" b="0" i="0" u="none" strike="noStrike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499%</a:t>
                      </a:r>
                      <a:endParaRPr lang="pt-BR" sz="1600" b="0" i="0" u="none" strike="noStrike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529%</a:t>
                      </a:r>
                      <a:endParaRPr lang="pt-BR" sz="1600" b="0" i="0" u="none" strike="noStrike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623%</a:t>
                      </a:r>
                      <a:endParaRPr lang="pt-BR" sz="1600" b="0" i="0" u="none" strike="noStrike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732%</a:t>
                      </a:r>
                      <a:endParaRPr lang="pt-BR" sz="16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  <a:latin typeface="Garamond" panose="02020404030301010803" pitchFamily="18" charset="0"/>
                        </a:rPr>
                        <a:t>404%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86993899"/>
                  </a:ext>
                </a:extLst>
              </a:tr>
              <a:tr h="28842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  <a:latin typeface="Garamond" panose="02020404030301010803" pitchFamily="18" charset="0"/>
                        </a:rPr>
                        <a:t>até 7,2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  <a:latin typeface="Garamond" panose="02020404030301010803" pitchFamily="18" charset="0"/>
                        </a:rPr>
                        <a:t>155%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  <a:latin typeface="Garamond" panose="02020404030301010803" pitchFamily="18" charset="0"/>
                        </a:rPr>
                        <a:t>187%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210%</a:t>
                      </a:r>
                      <a:endParaRPr lang="pt-BR" sz="16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221%</a:t>
                      </a:r>
                      <a:endParaRPr lang="pt-BR" sz="16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234%</a:t>
                      </a:r>
                      <a:endParaRPr lang="pt-BR" sz="16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351%</a:t>
                      </a:r>
                      <a:endParaRPr lang="pt-BR" sz="16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415%</a:t>
                      </a:r>
                      <a:endParaRPr lang="pt-BR" sz="16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439%</a:t>
                      </a:r>
                      <a:endParaRPr lang="pt-BR" sz="16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518%</a:t>
                      </a:r>
                      <a:endParaRPr lang="pt-BR" sz="16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610%</a:t>
                      </a:r>
                      <a:endParaRPr lang="pt-BR" sz="16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  <a:latin typeface="Garamond" panose="02020404030301010803" pitchFamily="18" charset="0"/>
                        </a:rPr>
                        <a:t>334%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49283905"/>
                  </a:ext>
                </a:extLst>
              </a:tr>
              <a:tr h="28842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>
                          <a:effectLst/>
                          <a:latin typeface="Garamond" panose="02020404030301010803" pitchFamily="18" charset="0"/>
                        </a:rPr>
                        <a:t>até 9,6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  <a:latin typeface="Garamond" panose="02020404030301010803" pitchFamily="18" charset="0"/>
                        </a:rPr>
                        <a:t>125%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  <a:latin typeface="Garamond" panose="02020404030301010803" pitchFamily="18" charset="0"/>
                        </a:rPr>
                        <a:t>153%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  <a:latin typeface="Garamond" panose="02020404030301010803" pitchFamily="18" charset="0"/>
                        </a:rPr>
                        <a:t>172%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  <a:latin typeface="Garamond" panose="02020404030301010803" pitchFamily="18" charset="0"/>
                        </a:rPr>
                        <a:t>182%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  <a:latin typeface="Garamond" panose="02020404030301010803" pitchFamily="18" charset="0"/>
                        </a:rPr>
                        <a:t>193%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294%</a:t>
                      </a:r>
                      <a:endParaRPr lang="pt-BR" sz="16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349%</a:t>
                      </a:r>
                      <a:endParaRPr lang="pt-BR" sz="16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370%</a:t>
                      </a:r>
                      <a:endParaRPr lang="pt-BR" sz="16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438%</a:t>
                      </a:r>
                      <a:endParaRPr lang="pt-BR" sz="16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518%</a:t>
                      </a:r>
                      <a:endParaRPr lang="pt-BR" sz="16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  <a:latin typeface="Garamond" panose="02020404030301010803" pitchFamily="18" charset="0"/>
                        </a:rPr>
                        <a:t>279%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34337219"/>
                  </a:ext>
                </a:extLst>
              </a:tr>
              <a:tr h="28842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>
                          <a:effectLst/>
                          <a:latin typeface="Garamond" panose="02020404030301010803" pitchFamily="18" charset="0"/>
                        </a:rPr>
                        <a:t>até 14,4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  <a:latin typeface="Garamond" panose="02020404030301010803" pitchFamily="18" charset="0"/>
                        </a:rPr>
                        <a:t>98%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  <a:latin typeface="Garamond" panose="02020404030301010803" pitchFamily="18" charset="0"/>
                        </a:rPr>
                        <a:t>122%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  <a:latin typeface="Garamond" panose="02020404030301010803" pitchFamily="18" charset="0"/>
                        </a:rPr>
                        <a:t>138%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  <a:latin typeface="Garamond" panose="02020404030301010803" pitchFamily="18" charset="0"/>
                        </a:rPr>
                        <a:t>145%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  <a:latin typeface="Garamond" panose="02020404030301010803" pitchFamily="18" charset="0"/>
                        </a:rPr>
                        <a:t>153%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240%</a:t>
                      </a:r>
                      <a:endParaRPr lang="pt-BR" sz="16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286%</a:t>
                      </a:r>
                      <a:endParaRPr lang="pt-BR" sz="16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303%</a:t>
                      </a:r>
                      <a:endParaRPr lang="pt-BR" sz="16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360%</a:t>
                      </a:r>
                      <a:endParaRPr lang="pt-BR" sz="16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427%</a:t>
                      </a:r>
                      <a:endParaRPr lang="pt-BR" sz="16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  <a:latin typeface="Garamond" panose="02020404030301010803" pitchFamily="18" charset="0"/>
                        </a:rPr>
                        <a:t>227%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154245360"/>
                  </a:ext>
                </a:extLst>
              </a:tr>
              <a:tr h="28842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  <a:latin typeface="Garamond" panose="02020404030301010803" pitchFamily="18" charset="0"/>
                        </a:rPr>
                        <a:t>até 19,2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  <a:latin typeface="Garamond" panose="02020404030301010803" pitchFamily="18" charset="0"/>
                        </a:rPr>
                        <a:t>75%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  <a:latin typeface="Garamond" panose="02020404030301010803" pitchFamily="18" charset="0"/>
                        </a:rPr>
                        <a:t>95%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  <a:latin typeface="Garamond" panose="02020404030301010803" pitchFamily="18" charset="0"/>
                        </a:rPr>
                        <a:t>108%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  <a:latin typeface="Garamond" panose="02020404030301010803" pitchFamily="18" charset="0"/>
                        </a:rPr>
                        <a:t>114%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  <a:latin typeface="Garamond" panose="02020404030301010803" pitchFamily="18" charset="0"/>
                        </a:rPr>
                        <a:t>121%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  <a:latin typeface="Garamond" panose="02020404030301010803" pitchFamily="18" charset="0"/>
                        </a:rPr>
                        <a:t>196%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236%</a:t>
                      </a:r>
                      <a:endParaRPr lang="pt-BR" sz="16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250%</a:t>
                      </a:r>
                      <a:endParaRPr lang="pt-BR" sz="16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299%</a:t>
                      </a:r>
                      <a:endParaRPr lang="pt-BR" sz="16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357%</a:t>
                      </a:r>
                      <a:endParaRPr lang="pt-BR" sz="16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  <a:latin typeface="Garamond" panose="02020404030301010803" pitchFamily="18" charset="0"/>
                        </a:rPr>
                        <a:t>185%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3342530"/>
                  </a:ext>
                </a:extLst>
              </a:tr>
              <a:tr h="28842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>
                          <a:effectLst/>
                          <a:latin typeface="Garamond" panose="02020404030301010803" pitchFamily="18" charset="0"/>
                        </a:rPr>
                        <a:t>até 22,6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  <a:latin typeface="Garamond" panose="02020404030301010803" pitchFamily="18" charset="0"/>
                        </a:rPr>
                        <a:t>54%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  <a:latin typeface="Garamond" panose="02020404030301010803" pitchFamily="18" charset="0"/>
                        </a:rPr>
                        <a:t>71%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  <a:latin typeface="Garamond" panose="02020404030301010803" pitchFamily="18" charset="0"/>
                        </a:rPr>
                        <a:t>82%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  <a:latin typeface="Garamond" panose="02020404030301010803" pitchFamily="18" charset="0"/>
                        </a:rPr>
                        <a:t>86%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  <a:latin typeface="Garamond" panose="02020404030301010803" pitchFamily="18" charset="0"/>
                        </a:rPr>
                        <a:t>91%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  <a:latin typeface="Garamond" panose="02020404030301010803" pitchFamily="18" charset="0"/>
                        </a:rPr>
                        <a:t>155%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  <a:latin typeface="Garamond" panose="02020404030301010803" pitchFamily="18" charset="0"/>
                        </a:rPr>
                        <a:t>188%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200%</a:t>
                      </a:r>
                      <a:endParaRPr lang="pt-BR" sz="16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241%</a:t>
                      </a:r>
                      <a:endParaRPr lang="pt-BR" sz="16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289%</a:t>
                      </a:r>
                      <a:endParaRPr lang="pt-BR" sz="16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  <a:latin typeface="Garamond" panose="02020404030301010803" pitchFamily="18" charset="0"/>
                        </a:rPr>
                        <a:t>146%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99136673"/>
                  </a:ext>
                </a:extLst>
              </a:tr>
              <a:tr h="28842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>
                          <a:effectLst/>
                          <a:latin typeface="Garamond" panose="02020404030301010803" pitchFamily="18" charset="0"/>
                        </a:rPr>
                        <a:t>até 26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  <a:latin typeface="Garamond" panose="02020404030301010803" pitchFamily="18" charset="0"/>
                        </a:rPr>
                        <a:t>54%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  <a:latin typeface="Garamond" panose="02020404030301010803" pitchFamily="18" charset="0"/>
                        </a:rPr>
                        <a:t>71%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  <a:latin typeface="Garamond" panose="02020404030301010803" pitchFamily="18" charset="0"/>
                        </a:rPr>
                        <a:t>81%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  <a:latin typeface="Garamond" panose="02020404030301010803" pitchFamily="18" charset="0"/>
                        </a:rPr>
                        <a:t>85%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  <a:latin typeface="Garamond" panose="02020404030301010803" pitchFamily="18" charset="0"/>
                        </a:rPr>
                        <a:t>90%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  <a:latin typeface="Garamond" panose="02020404030301010803" pitchFamily="18" charset="0"/>
                        </a:rPr>
                        <a:t>154%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  <a:latin typeface="Garamond" panose="02020404030301010803" pitchFamily="18" charset="0"/>
                        </a:rPr>
                        <a:t>187%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199%</a:t>
                      </a:r>
                      <a:endParaRPr lang="pt-BR" sz="16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245%</a:t>
                      </a:r>
                      <a:endParaRPr lang="pt-BR" sz="16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287%</a:t>
                      </a:r>
                      <a:endParaRPr lang="pt-BR" sz="16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  <a:latin typeface="Garamond" panose="02020404030301010803" pitchFamily="18" charset="0"/>
                        </a:rPr>
                        <a:t>146%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765583987"/>
                  </a:ext>
                </a:extLst>
              </a:tr>
              <a:tr h="28842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>
                          <a:effectLst/>
                          <a:latin typeface="Garamond" panose="02020404030301010803" pitchFamily="18" charset="0"/>
                        </a:rPr>
                        <a:t>até 30</a:t>
                      </a:r>
                      <a:endParaRPr lang="pt-BR" sz="1600" b="1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  <a:latin typeface="Garamond" panose="02020404030301010803" pitchFamily="18" charset="0"/>
                        </a:rPr>
                        <a:t>54%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  <a:latin typeface="Garamond" panose="02020404030301010803" pitchFamily="18" charset="0"/>
                        </a:rPr>
                        <a:t>62%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  <a:latin typeface="Garamond" panose="02020404030301010803" pitchFamily="18" charset="0"/>
                        </a:rPr>
                        <a:t>72%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  <a:latin typeface="Garamond" panose="02020404030301010803" pitchFamily="18" charset="0"/>
                        </a:rPr>
                        <a:t>75%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  <a:latin typeface="Garamond" panose="02020404030301010803" pitchFamily="18" charset="0"/>
                        </a:rPr>
                        <a:t>80%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  <a:latin typeface="Garamond" panose="02020404030301010803" pitchFamily="18" charset="0"/>
                        </a:rPr>
                        <a:t>140%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  <a:latin typeface="Garamond" panose="02020404030301010803" pitchFamily="18" charset="0"/>
                        </a:rPr>
                        <a:t>171%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  <a:latin typeface="Garamond" panose="02020404030301010803" pitchFamily="18" charset="0"/>
                        </a:rPr>
                        <a:t>182%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220%</a:t>
                      </a:r>
                      <a:endParaRPr lang="pt-BR" sz="16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265%</a:t>
                      </a:r>
                      <a:endParaRPr lang="pt-BR" sz="16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  <a:latin typeface="Garamond" panose="02020404030301010803" pitchFamily="18" charset="0"/>
                        </a:rPr>
                        <a:t>132%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61173709"/>
                  </a:ext>
                </a:extLst>
              </a:tr>
              <a:tr h="28842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  <a:latin typeface="Garamond" panose="02020404030301010803" pitchFamily="18" charset="0"/>
                        </a:rPr>
                        <a:t>até 36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  <a:latin typeface="Garamond" panose="02020404030301010803" pitchFamily="18" charset="0"/>
                        </a:rPr>
                        <a:t>54%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  <a:latin typeface="Garamond" panose="02020404030301010803" pitchFamily="18" charset="0"/>
                        </a:rPr>
                        <a:t>54%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  <a:latin typeface="Garamond" panose="02020404030301010803" pitchFamily="18" charset="0"/>
                        </a:rPr>
                        <a:t>57%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  <a:latin typeface="Garamond" panose="02020404030301010803" pitchFamily="18" charset="0"/>
                        </a:rPr>
                        <a:t>61%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  <a:latin typeface="Garamond" panose="02020404030301010803" pitchFamily="18" charset="0"/>
                        </a:rPr>
                        <a:t>65%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  <a:latin typeface="Garamond" panose="02020404030301010803" pitchFamily="18" charset="0"/>
                        </a:rPr>
                        <a:t>120%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  <a:latin typeface="Garamond" panose="02020404030301010803" pitchFamily="18" charset="0"/>
                        </a:rPr>
                        <a:t>148%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  <a:latin typeface="Garamond" panose="02020404030301010803" pitchFamily="18" charset="0"/>
                        </a:rPr>
                        <a:t>158%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  <a:latin typeface="Garamond" panose="02020404030301010803" pitchFamily="18" charset="0"/>
                        </a:rPr>
                        <a:t>193%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234%</a:t>
                      </a:r>
                      <a:endParaRPr lang="pt-BR" sz="16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  <a:latin typeface="Garamond" panose="02020404030301010803" pitchFamily="18" charset="0"/>
                        </a:rPr>
                        <a:t>114%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95620986"/>
                  </a:ext>
                </a:extLst>
              </a:tr>
              <a:tr h="28842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  <a:latin typeface="Garamond" panose="02020404030301010803" pitchFamily="18" charset="0"/>
                        </a:rPr>
                        <a:t>maior que 36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  <a:latin typeface="Garamond" panose="02020404030301010803" pitchFamily="18" charset="0"/>
                        </a:rPr>
                        <a:t>54%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  <a:latin typeface="Garamond" panose="02020404030301010803" pitchFamily="18" charset="0"/>
                        </a:rPr>
                        <a:t>54%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  <a:latin typeface="Garamond" panose="02020404030301010803" pitchFamily="18" charset="0"/>
                        </a:rPr>
                        <a:t>54%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  <a:latin typeface="Garamond" panose="02020404030301010803" pitchFamily="18" charset="0"/>
                        </a:rPr>
                        <a:t>54%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  <a:latin typeface="Garamond" panose="02020404030301010803" pitchFamily="18" charset="0"/>
                        </a:rPr>
                        <a:t>54%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  <a:latin typeface="Garamond" panose="02020404030301010803" pitchFamily="18" charset="0"/>
                        </a:rPr>
                        <a:t>101%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  <a:latin typeface="Garamond" panose="02020404030301010803" pitchFamily="18" charset="0"/>
                        </a:rPr>
                        <a:t>127%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  <a:latin typeface="Garamond" panose="02020404030301010803" pitchFamily="18" charset="0"/>
                        </a:rPr>
                        <a:t>136%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  <a:latin typeface="Garamond" panose="02020404030301010803" pitchFamily="18" charset="0"/>
                        </a:rPr>
                        <a:t>168%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206%</a:t>
                      </a:r>
                      <a:endParaRPr lang="pt-BR" sz="16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 dirty="0">
                          <a:effectLst/>
                          <a:latin typeface="Garamond" panose="02020404030301010803" pitchFamily="18" charset="0"/>
                        </a:rPr>
                        <a:t>101%</a:t>
                      </a:r>
                      <a:endParaRPr lang="pt-BR" sz="16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854535391"/>
                  </a:ext>
                </a:extLst>
              </a:tr>
              <a:tr h="28842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u="none" strike="noStrike" dirty="0">
                          <a:effectLst/>
                          <a:latin typeface="Garamond" panose="02020404030301010803" pitchFamily="18" charset="0"/>
                        </a:rPr>
                        <a:t>média</a:t>
                      </a:r>
                      <a:endParaRPr lang="pt-BR" sz="16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  <a:latin typeface="Garamond" panose="02020404030301010803" pitchFamily="18" charset="0"/>
                        </a:rPr>
                        <a:t>118%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  <a:latin typeface="Garamond" panose="02020404030301010803" pitchFamily="18" charset="0"/>
                        </a:rPr>
                        <a:t>142%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  <a:latin typeface="Garamond" panose="02020404030301010803" pitchFamily="18" charset="0"/>
                        </a:rPr>
                        <a:t>159%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  <a:latin typeface="Garamond" panose="02020404030301010803" pitchFamily="18" charset="0"/>
                        </a:rPr>
                        <a:t>168%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  <a:latin typeface="Garamond" panose="02020404030301010803" pitchFamily="18" charset="0"/>
                        </a:rPr>
                        <a:t>179%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  <a:latin typeface="Garamond" panose="02020404030301010803" pitchFamily="18" charset="0"/>
                        </a:rPr>
                        <a:t>276%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  <a:latin typeface="Garamond" panose="02020404030301010803" pitchFamily="18" charset="0"/>
                        </a:rPr>
                        <a:t>328%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  <a:latin typeface="Garamond" panose="02020404030301010803" pitchFamily="18" charset="0"/>
                        </a:rPr>
                        <a:t>349%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  <a:latin typeface="Garamond" panose="02020404030301010803" pitchFamily="18" charset="0"/>
                        </a:rPr>
                        <a:t>416%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u="none" strike="noStrike">
                          <a:effectLst/>
                          <a:latin typeface="Garamond" panose="02020404030301010803" pitchFamily="18" charset="0"/>
                        </a:rPr>
                        <a:t>492%</a:t>
                      </a:r>
                      <a:endParaRPr lang="pt-BR" sz="16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600" b="1" i="0" u="sng" strike="noStrike" dirty="0" smtClean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263%</a:t>
                      </a:r>
                      <a:endParaRPr lang="pt-BR" sz="1600" b="1" i="0" u="sng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631323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2402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22959" y="-628"/>
            <a:ext cx="8647612" cy="418639"/>
          </a:xfrm>
        </p:spPr>
        <p:txBody>
          <a:bodyPr>
            <a:normAutofit fontScale="90000"/>
          </a:bodyPr>
          <a:lstStyle/>
          <a:p>
            <a:r>
              <a:rPr lang="pt-BR" sz="2400" dirty="0" smtClean="0"/>
              <a:t>Frequência dos Beneficiários da AMS – agosto de 2020 (DIEESE)</a:t>
            </a:r>
            <a:endParaRPr lang="pt-BR" sz="2400" dirty="0"/>
          </a:p>
        </p:txBody>
      </p:sp>
      <p:graphicFrame>
        <p:nvGraphicFramePr>
          <p:cNvPr id="6" name="Espaço Reservado para Conteú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75165249"/>
              </p:ext>
            </p:extLst>
          </p:nvPr>
        </p:nvGraphicFramePr>
        <p:xfrm>
          <a:off x="444133" y="418011"/>
          <a:ext cx="11011995" cy="631649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161140">
                  <a:extLst>
                    <a:ext uri="{9D8B030D-6E8A-4147-A177-3AD203B41FA5}">
                      <a16:colId xmlns:a16="http://schemas.microsoft.com/office/drawing/2014/main" val="4206406902"/>
                    </a:ext>
                  </a:extLst>
                </a:gridCol>
                <a:gridCol w="1417496">
                  <a:extLst>
                    <a:ext uri="{9D8B030D-6E8A-4147-A177-3AD203B41FA5}">
                      <a16:colId xmlns:a16="http://schemas.microsoft.com/office/drawing/2014/main" val="634928967"/>
                    </a:ext>
                  </a:extLst>
                </a:gridCol>
                <a:gridCol w="844467">
                  <a:extLst>
                    <a:ext uri="{9D8B030D-6E8A-4147-A177-3AD203B41FA5}">
                      <a16:colId xmlns:a16="http://schemas.microsoft.com/office/drawing/2014/main" val="1479314732"/>
                    </a:ext>
                  </a:extLst>
                </a:gridCol>
                <a:gridCol w="757758">
                  <a:extLst>
                    <a:ext uri="{9D8B030D-6E8A-4147-A177-3AD203B41FA5}">
                      <a16:colId xmlns:a16="http://schemas.microsoft.com/office/drawing/2014/main" val="424941839"/>
                    </a:ext>
                  </a:extLst>
                </a:gridCol>
                <a:gridCol w="844467">
                  <a:extLst>
                    <a:ext uri="{9D8B030D-6E8A-4147-A177-3AD203B41FA5}">
                      <a16:colId xmlns:a16="http://schemas.microsoft.com/office/drawing/2014/main" val="883590306"/>
                    </a:ext>
                  </a:extLst>
                </a:gridCol>
                <a:gridCol w="844467">
                  <a:extLst>
                    <a:ext uri="{9D8B030D-6E8A-4147-A177-3AD203B41FA5}">
                      <a16:colId xmlns:a16="http://schemas.microsoft.com/office/drawing/2014/main" val="2393074314"/>
                    </a:ext>
                  </a:extLst>
                </a:gridCol>
                <a:gridCol w="844467">
                  <a:extLst>
                    <a:ext uri="{9D8B030D-6E8A-4147-A177-3AD203B41FA5}">
                      <a16:colId xmlns:a16="http://schemas.microsoft.com/office/drawing/2014/main" val="253494703"/>
                    </a:ext>
                  </a:extLst>
                </a:gridCol>
                <a:gridCol w="844467">
                  <a:extLst>
                    <a:ext uri="{9D8B030D-6E8A-4147-A177-3AD203B41FA5}">
                      <a16:colId xmlns:a16="http://schemas.microsoft.com/office/drawing/2014/main" val="1293858844"/>
                    </a:ext>
                  </a:extLst>
                </a:gridCol>
                <a:gridCol w="844467">
                  <a:extLst>
                    <a:ext uri="{9D8B030D-6E8A-4147-A177-3AD203B41FA5}">
                      <a16:colId xmlns:a16="http://schemas.microsoft.com/office/drawing/2014/main" val="3067589180"/>
                    </a:ext>
                  </a:extLst>
                </a:gridCol>
                <a:gridCol w="844467">
                  <a:extLst>
                    <a:ext uri="{9D8B030D-6E8A-4147-A177-3AD203B41FA5}">
                      <a16:colId xmlns:a16="http://schemas.microsoft.com/office/drawing/2014/main" val="3578446340"/>
                    </a:ext>
                  </a:extLst>
                </a:gridCol>
                <a:gridCol w="844467">
                  <a:extLst>
                    <a:ext uri="{9D8B030D-6E8A-4147-A177-3AD203B41FA5}">
                      <a16:colId xmlns:a16="http://schemas.microsoft.com/office/drawing/2014/main" val="1281371234"/>
                    </a:ext>
                  </a:extLst>
                </a:gridCol>
                <a:gridCol w="919865">
                  <a:extLst>
                    <a:ext uri="{9D8B030D-6E8A-4147-A177-3AD203B41FA5}">
                      <a16:colId xmlns:a16="http://schemas.microsoft.com/office/drawing/2014/main" val="543304574"/>
                    </a:ext>
                  </a:extLst>
                </a:gridCol>
              </a:tblGrid>
              <a:tr h="283873">
                <a:tc>
                  <a:txBody>
                    <a:bodyPr/>
                    <a:lstStyle/>
                    <a:p>
                      <a:pPr algn="ctr" fontAlgn="b"/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effectLst/>
                          <a:latin typeface="Garamond" panose="02020404030301010803" pitchFamily="18" charset="0"/>
                        </a:rPr>
                        <a:t>0 a 18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effectLst/>
                          <a:latin typeface="Garamond" panose="02020404030301010803" pitchFamily="18" charset="0"/>
                        </a:rPr>
                        <a:t>19 a 23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effectLst/>
                          <a:latin typeface="Garamond" panose="02020404030301010803" pitchFamily="18" charset="0"/>
                        </a:rPr>
                        <a:t>24 a 28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effectLst/>
                          <a:latin typeface="Garamond" panose="02020404030301010803" pitchFamily="18" charset="0"/>
                        </a:rPr>
                        <a:t>29 a 33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effectLst/>
                          <a:latin typeface="Garamond" panose="02020404030301010803" pitchFamily="18" charset="0"/>
                        </a:rPr>
                        <a:t>34 a 38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effectLst/>
                          <a:latin typeface="Garamond" panose="02020404030301010803" pitchFamily="18" charset="0"/>
                        </a:rPr>
                        <a:t>39 a 43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effectLst/>
                          <a:latin typeface="Garamond" panose="02020404030301010803" pitchFamily="18" charset="0"/>
                        </a:rPr>
                        <a:t>44 a 48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effectLst/>
                          <a:latin typeface="Garamond" panose="02020404030301010803" pitchFamily="18" charset="0"/>
                        </a:rPr>
                        <a:t>49 a 53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effectLst/>
                          <a:latin typeface="Garamond" panose="02020404030301010803" pitchFamily="18" charset="0"/>
                        </a:rPr>
                        <a:t>54 a 58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effectLst/>
                          <a:latin typeface="Garamond" panose="02020404030301010803" pitchFamily="18" charset="0"/>
                        </a:rPr>
                        <a:t>&gt; 58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effectLst/>
                          <a:latin typeface="Garamond" panose="02020404030301010803" pitchFamily="18" charset="0"/>
                        </a:rPr>
                        <a:t>total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896030991"/>
                  </a:ext>
                </a:extLst>
              </a:tr>
              <a:tr h="28387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effectLst/>
                          <a:latin typeface="Garamond" panose="02020404030301010803" pitchFamily="18" charset="0"/>
                        </a:rPr>
                        <a:t>até 1,4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Garamond" panose="02020404030301010803" pitchFamily="18" charset="0"/>
                        </a:rPr>
                        <a:t>99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  <a:latin typeface="Garamond" panose="02020404030301010803" pitchFamily="18" charset="0"/>
                        </a:rPr>
                        <a:t>44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  <a:latin typeface="Garamond" panose="02020404030301010803" pitchFamily="18" charset="0"/>
                        </a:rPr>
                        <a:t>11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  <a:latin typeface="Garamond" panose="02020404030301010803" pitchFamily="18" charset="0"/>
                        </a:rPr>
                        <a:t>19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  <a:latin typeface="Garamond" panose="02020404030301010803" pitchFamily="18" charset="0"/>
                        </a:rPr>
                        <a:t>32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  <a:latin typeface="Garamond" panose="02020404030301010803" pitchFamily="18" charset="0"/>
                        </a:rPr>
                        <a:t>35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  <a:latin typeface="Garamond" panose="02020404030301010803" pitchFamily="18" charset="0"/>
                        </a:rPr>
                        <a:t>44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  <a:latin typeface="Garamond" panose="02020404030301010803" pitchFamily="18" charset="0"/>
                        </a:rPr>
                        <a:t>60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  <a:latin typeface="Garamond" panose="02020404030301010803" pitchFamily="18" charset="0"/>
                        </a:rPr>
                        <a:t>114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Garamond" panose="02020404030301010803" pitchFamily="18" charset="0"/>
                        </a:rPr>
                        <a:t>818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Garamond" panose="02020404030301010803" pitchFamily="18" charset="0"/>
                        </a:rPr>
                        <a:t>             1.276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49271540"/>
                  </a:ext>
                </a:extLst>
              </a:tr>
              <a:tr h="28387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effectLst/>
                          <a:latin typeface="Garamond" panose="02020404030301010803" pitchFamily="18" charset="0"/>
                        </a:rPr>
                        <a:t>até 2,4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Garamond" panose="02020404030301010803" pitchFamily="18" charset="0"/>
                        </a:rPr>
                        <a:t>142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  <a:latin typeface="Garamond" panose="02020404030301010803" pitchFamily="18" charset="0"/>
                        </a:rPr>
                        <a:t>58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  <a:latin typeface="Garamond" panose="02020404030301010803" pitchFamily="18" charset="0"/>
                        </a:rPr>
                        <a:t>10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  <a:latin typeface="Garamond" panose="02020404030301010803" pitchFamily="18" charset="0"/>
                        </a:rPr>
                        <a:t>14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  <a:latin typeface="Garamond" panose="02020404030301010803" pitchFamily="18" charset="0"/>
                        </a:rPr>
                        <a:t>22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  <a:latin typeface="Garamond" panose="02020404030301010803" pitchFamily="18" charset="0"/>
                        </a:rPr>
                        <a:t>67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  <a:latin typeface="Garamond" panose="02020404030301010803" pitchFamily="18" charset="0"/>
                        </a:rPr>
                        <a:t>70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  <a:latin typeface="Garamond" panose="02020404030301010803" pitchFamily="18" charset="0"/>
                        </a:rPr>
                        <a:t>116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  <a:latin typeface="Garamond" panose="02020404030301010803" pitchFamily="18" charset="0"/>
                        </a:rPr>
                        <a:t>157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1.700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  <a:latin typeface="Garamond" panose="02020404030301010803" pitchFamily="18" charset="0"/>
                        </a:rPr>
                        <a:t>             2.356 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104198354"/>
                  </a:ext>
                </a:extLst>
              </a:tr>
              <a:tr h="28387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effectLst/>
                          <a:latin typeface="Garamond" panose="02020404030301010803" pitchFamily="18" charset="0"/>
                        </a:rPr>
                        <a:t>até 4,8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  <a:latin typeface="Garamond" panose="02020404030301010803" pitchFamily="18" charset="0"/>
                        </a:rPr>
                        <a:t>982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Garamond" panose="02020404030301010803" pitchFamily="18" charset="0"/>
                        </a:rPr>
                        <a:t>310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  <a:latin typeface="Garamond" panose="02020404030301010803" pitchFamily="18" charset="0"/>
                        </a:rPr>
                        <a:t>218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  <a:latin typeface="Garamond" panose="02020404030301010803" pitchFamily="18" charset="0"/>
                        </a:rPr>
                        <a:t>364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  <a:latin typeface="Garamond" panose="02020404030301010803" pitchFamily="18" charset="0"/>
                        </a:rPr>
                        <a:t>408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  <a:latin typeface="Garamond" panose="02020404030301010803" pitchFamily="18" charset="0"/>
                        </a:rPr>
                        <a:t>334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  <a:latin typeface="Garamond" panose="02020404030301010803" pitchFamily="18" charset="0"/>
                        </a:rPr>
                        <a:t>316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  <a:latin typeface="Garamond" panose="02020404030301010803" pitchFamily="18" charset="0"/>
                        </a:rPr>
                        <a:t>417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  <a:latin typeface="Garamond" panose="02020404030301010803" pitchFamily="18" charset="0"/>
                        </a:rPr>
                        <a:t>759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8.769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  <a:latin typeface="Garamond" panose="02020404030301010803" pitchFamily="18" charset="0"/>
                        </a:rPr>
                        <a:t>           12.877 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60143590"/>
                  </a:ext>
                </a:extLst>
              </a:tr>
              <a:tr h="28387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effectLst/>
                          <a:latin typeface="Garamond" panose="02020404030301010803" pitchFamily="18" charset="0"/>
                        </a:rPr>
                        <a:t>até 7,2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3.236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Garamond" panose="02020404030301010803" pitchFamily="18" charset="0"/>
                        </a:rPr>
                        <a:t>725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Garamond" panose="02020404030301010803" pitchFamily="18" charset="0"/>
                        </a:rPr>
                        <a:t>368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1.021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1.498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1.391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  <a:latin typeface="Garamond" panose="02020404030301010803" pitchFamily="18" charset="0"/>
                        </a:rPr>
                        <a:t>1.002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  <a:latin typeface="Garamond" panose="02020404030301010803" pitchFamily="18" charset="0"/>
                        </a:rPr>
                        <a:t>1.002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1.285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12.612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  <a:latin typeface="Garamond" panose="02020404030301010803" pitchFamily="18" charset="0"/>
                        </a:rPr>
                        <a:t>           24.140 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953485821"/>
                  </a:ext>
                </a:extLst>
              </a:tr>
              <a:tr h="28387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effectLst/>
                          <a:latin typeface="Garamond" panose="02020404030301010803" pitchFamily="18" charset="0"/>
                        </a:rPr>
                        <a:t>até 9,6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4.935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1.040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Garamond" panose="02020404030301010803" pitchFamily="18" charset="0"/>
                        </a:rPr>
                        <a:t>547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1.619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2.316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2.054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1.445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1.284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1.452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12.802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  <a:latin typeface="Garamond" panose="02020404030301010803" pitchFamily="18" charset="0"/>
                        </a:rPr>
                        <a:t>           29.494 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92797654"/>
                  </a:ext>
                </a:extLst>
              </a:tr>
              <a:tr h="28387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effectLst/>
                          <a:latin typeface="Garamond" panose="02020404030301010803" pitchFamily="18" charset="0"/>
                        </a:rPr>
                        <a:t>até 14,4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12.437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2.245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1.164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4.357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6.455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5.146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3.254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2.784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3.494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19.496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  <a:latin typeface="Garamond" panose="02020404030301010803" pitchFamily="18" charset="0"/>
                        </a:rPr>
                        <a:t>           60.832 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311639472"/>
                  </a:ext>
                </a:extLst>
              </a:tr>
              <a:tr h="28387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effectLst/>
                          <a:latin typeface="Garamond" panose="02020404030301010803" pitchFamily="18" charset="0"/>
                        </a:rPr>
                        <a:t>até 19,2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10.301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2.565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  <a:latin typeface="Garamond" panose="02020404030301010803" pitchFamily="18" charset="0"/>
                        </a:rPr>
                        <a:t>263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2.232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4.830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4.314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2.865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3.235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6.548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18.693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  <a:latin typeface="Garamond" panose="02020404030301010803" pitchFamily="18" charset="0"/>
                        </a:rPr>
                        <a:t>           55.846 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247080403"/>
                  </a:ext>
                </a:extLst>
              </a:tr>
              <a:tr h="28387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effectLst/>
                          <a:latin typeface="Garamond" panose="02020404030301010803" pitchFamily="18" charset="0"/>
                        </a:rPr>
                        <a:t>até 22,6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4.452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1.068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Garamond" panose="02020404030301010803" pitchFamily="18" charset="0"/>
                        </a:rPr>
                        <a:t>77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  <a:latin typeface="Garamond" panose="02020404030301010803" pitchFamily="18" charset="0"/>
                        </a:rPr>
                        <a:t>556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1.681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1.955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1.407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1.556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2.076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5.864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  <a:latin typeface="Garamond" panose="02020404030301010803" pitchFamily="18" charset="0"/>
                        </a:rPr>
                        <a:t>           20.692 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991227822"/>
                  </a:ext>
                </a:extLst>
              </a:tr>
              <a:tr h="28387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>
                          <a:effectLst/>
                          <a:latin typeface="Garamond" panose="02020404030301010803" pitchFamily="18" charset="0"/>
                        </a:rPr>
                        <a:t>até 26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3.311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  <a:latin typeface="Garamond" panose="02020404030301010803" pitchFamily="18" charset="0"/>
                        </a:rPr>
                        <a:t>776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  <a:latin typeface="Garamond" panose="02020404030301010803" pitchFamily="18" charset="0"/>
                        </a:rPr>
                        <a:t>34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Garamond" panose="02020404030301010803" pitchFamily="18" charset="0"/>
                        </a:rPr>
                        <a:t>351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  <a:latin typeface="Garamond" panose="02020404030301010803" pitchFamily="18" charset="0"/>
                        </a:rPr>
                        <a:t>1.013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1.366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1.180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1.217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1.543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4.586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  <a:latin typeface="Garamond" panose="02020404030301010803" pitchFamily="18" charset="0"/>
                        </a:rPr>
                        <a:t>           15.377 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729193413"/>
                  </a:ext>
                </a:extLst>
              </a:tr>
              <a:tr h="28387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>
                          <a:effectLst/>
                          <a:latin typeface="Garamond" panose="02020404030301010803" pitchFamily="18" charset="0"/>
                        </a:rPr>
                        <a:t>até 30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2.824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  <a:latin typeface="Garamond" panose="02020404030301010803" pitchFamily="18" charset="0"/>
                        </a:rPr>
                        <a:t>1.005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  <a:latin typeface="Garamond" panose="02020404030301010803" pitchFamily="18" charset="0"/>
                        </a:rPr>
                        <a:t>49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  <a:latin typeface="Garamond" panose="02020404030301010803" pitchFamily="18" charset="0"/>
                        </a:rPr>
                        <a:t>283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Garamond" panose="02020404030301010803" pitchFamily="18" charset="0"/>
                        </a:rPr>
                        <a:t>776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Garamond" panose="02020404030301010803" pitchFamily="18" charset="0"/>
                        </a:rPr>
                        <a:t>949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Garamond" panose="02020404030301010803" pitchFamily="18" charset="0"/>
                        </a:rPr>
                        <a:t>920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1.353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2.227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6.290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  <a:latin typeface="Garamond" panose="02020404030301010803" pitchFamily="18" charset="0"/>
                        </a:rPr>
                        <a:t>           16.676 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582209746"/>
                  </a:ext>
                </a:extLst>
              </a:tr>
              <a:tr h="28387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>
                          <a:effectLst/>
                          <a:latin typeface="Garamond" panose="02020404030301010803" pitchFamily="18" charset="0"/>
                        </a:rPr>
                        <a:t>até 36</a:t>
                      </a:r>
                      <a:endParaRPr lang="pt-BR" sz="1400" b="1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2.031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  <a:latin typeface="Garamond" panose="02020404030301010803" pitchFamily="18" charset="0"/>
                        </a:rPr>
                        <a:t>591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  <a:latin typeface="Garamond" panose="02020404030301010803" pitchFamily="18" charset="0"/>
                        </a:rPr>
                        <a:t>20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  <a:latin typeface="Garamond" panose="02020404030301010803" pitchFamily="18" charset="0"/>
                        </a:rPr>
                        <a:t>116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  <a:latin typeface="Garamond" panose="02020404030301010803" pitchFamily="18" charset="0"/>
                        </a:rPr>
                        <a:t>538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Garamond" panose="02020404030301010803" pitchFamily="18" charset="0"/>
                        </a:rPr>
                        <a:t>798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Garamond" panose="02020404030301010803" pitchFamily="18" charset="0"/>
                        </a:rPr>
                        <a:t>680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Garamond" panose="02020404030301010803" pitchFamily="18" charset="0"/>
                        </a:rPr>
                        <a:t>762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1.388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1.481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  <a:latin typeface="Garamond" panose="02020404030301010803" pitchFamily="18" charset="0"/>
                        </a:rPr>
                        <a:t>             8.405 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529765939"/>
                  </a:ext>
                </a:extLst>
              </a:tr>
              <a:tr h="28387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effectLst/>
                          <a:latin typeface="Garamond" panose="02020404030301010803" pitchFamily="18" charset="0"/>
                        </a:rPr>
                        <a:t>maior que 36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1.822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  <a:latin typeface="Garamond" panose="02020404030301010803" pitchFamily="18" charset="0"/>
                        </a:rPr>
                        <a:t>527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  <a:latin typeface="Garamond" panose="02020404030301010803" pitchFamily="18" charset="0"/>
                        </a:rPr>
                        <a:t>12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  <a:latin typeface="Garamond" panose="02020404030301010803" pitchFamily="18" charset="0"/>
                        </a:rPr>
                        <a:t>60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  <a:latin typeface="Garamond" panose="02020404030301010803" pitchFamily="18" charset="0"/>
                        </a:rPr>
                        <a:t>411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  <a:latin typeface="Garamond" panose="02020404030301010803" pitchFamily="18" charset="0"/>
                        </a:rPr>
                        <a:t>757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Garamond" panose="02020404030301010803" pitchFamily="18" charset="0"/>
                        </a:rPr>
                        <a:t>620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Garamond" panose="02020404030301010803" pitchFamily="18" charset="0"/>
                        </a:rPr>
                        <a:t>543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1.246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1.236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  <a:latin typeface="Garamond" panose="02020404030301010803" pitchFamily="18" charset="0"/>
                        </a:rPr>
                        <a:t>             7.234 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731607148"/>
                  </a:ext>
                </a:extLst>
              </a:tr>
              <a:tr h="283873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effectLst/>
                          <a:latin typeface="Garamond" panose="02020404030301010803" pitchFamily="18" charset="0"/>
                        </a:rPr>
                        <a:t>plano 28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solidFill>
                            <a:srgbClr val="FF0000"/>
                          </a:solidFill>
                          <a:effectLst/>
                          <a:latin typeface="Garamond" panose="02020404030301010803" pitchFamily="18" charset="0"/>
                        </a:rPr>
                        <a:t>29.592</a:t>
                      </a:r>
                      <a:endParaRPr lang="pt-BR" sz="1400" b="0" i="0" u="none" strike="noStrike" dirty="0">
                        <a:solidFill>
                          <a:srgbClr val="FF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719273396"/>
                  </a:ext>
                </a:extLst>
              </a:tr>
              <a:tr h="513811"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b="1" u="none" strike="noStrike" dirty="0">
                          <a:effectLst/>
                          <a:latin typeface="Garamond" panose="02020404030301010803" pitchFamily="18" charset="0"/>
                        </a:rPr>
                        <a:t>total</a:t>
                      </a:r>
                      <a:endParaRPr lang="pt-BR" sz="14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Garamond" panose="02020404030301010803" pitchFamily="18" charset="0"/>
                        </a:rPr>
                        <a:t>                          46.572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  <a:latin typeface="Garamond" panose="02020404030301010803" pitchFamily="18" charset="0"/>
                        </a:rPr>
                        <a:t>         10.954 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  <a:latin typeface="Garamond" panose="02020404030301010803" pitchFamily="18" charset="0"/>
                        </a:rPr>
                        <a:t>         2.773 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  <a:latin typeface="Garamond" panose="02020404030301010803" pitchFamily="18" charset="0"/>
                        </a:rPr>
                        <a:t>         10.992 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  <a:latin typeface="Garamond" panose="02020404030301010803" pitchFamily="18" charset="0"/>
                        </a:rPr>
                        <a:t>         19.980 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>
                          <a:effectLst/>
                          <a:latin typeface="Garamond" panose="02020404030301010803" pitchFamily="18" charset="0"/>
                        </a:rPr>
                        <a:t>         19.166 </a:t>
                      </a:r>
                      <a:endParaRPr lang="pt-BR" sz="1400" b="0" i="0" u="none" strike="noStrike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Garamond" panose="02020404030301010803" pitchFamily="18" charset="0"/>
                        </a:rPr>
                        <a:t>         13.803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Garamond" panose="02020404030301010803" pitchFamily="18" charset="0"/>
                        </a:rPr>
                        <a:t>         14.329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Garamond" panose="02020404030301010803" pitchFamily="18" charset="0"/>
                        </a:rPr>
                        <a:t>         22.289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Garamond" panose="02020404030301010803" pitchFamily="18" charset="0"/>
                        </a:rPr>
                        <a:t>         94.347 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t-BR" sz="1400" u="none" strike="noStrike" dirty="0">
                          <a:effectLst/>
                          <a:latin typeface="Garamond" panose="02020404030301010803" pitchFamily="18" charset="0"/>
                        </a:rPr>
                        <a:t>         </a:t>
                      </a:r>
                      <a:r>
                        <a:rPr lang="pt-BR" sz="1800" b="1" u="sng" strike="noStrike" dirty="0">
                          <a:effectLst/>
                          <a:latin typeface="Garamond" panose="02020404030301010803" pitchFamily="18" charset="0"/>
                        </a:rPr>
                        <a:t>255.205</a:t>
                      </a:r>
                      <a:r>
                        <a:rPr lang="pt-BR" sz="1800" b="1" u="none" strike="noStrike" dirty="0">
                          <a:effectLst/>
                          <a:latin typeface="Garamond" panose="02020404030301010803" pitchFamily="18" charset="0"/>
                        </a:rPr>
                        <a:t> </a:t>
                      </a:r>
                      <a:endParaRPr lang="pt-BR" sz="1800" b="1" i="0" u="none" strike="noStrike" dirty="0">
                        <a:solidFill>
                          <a:srgbClr val="000000"/>
                        </a:solidFill>
                        <a:effectLst/>
                        <a:latin typeface="Garamond" panose="02020404030301010803" pitchFamily="18" charset="0"/>
                      </a:endParaRP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6162159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95563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dirty="0" smtClean="0"/>
              <a:t>Aumento da arrecadação per capita média por faixa etária (projeção com reajuste do ACT+VCMH)</a:t>
            </a:r>
            <a:br>
              <a:rPr lang="pt-BR" dirty="0" smtClean="0"/>
            </a:br>
            <a:endParaRPr lang="pt-BR" dirty="0"/>
          </a:p>
        </p:txBody>
      </p:sp>
      <p:graphicFrame>
        <p:nvGraphicFramePr>
          <p:cNvPr id="6" name="Espaço Reservado para Conteúdo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8349573"/>
              </p:ext>
            </p:extLst>
          </p:nvPr>
        </p:nvGraphicFramePr>
        <p:xfrm>
          <a:off x="838200" y="1825625"/>
          <a:ext cx="10515600" cy="4836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708249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Simulações de alguns casos hipotéticos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pt-BR" dirty="0" smtClean="0"/>
              <a:t>Petroleiro de 39 a 42 anos com um cônjuge da mesma faixa etária e 2 filhos de menos de 18 anos: </a:t>
            </a:r>
          </a:p>
          <a:p>
            <a:pPr marL="914400" lvl="1" indent="-457200">
              <a:buFont typeface="+mj-lt"/>
              <a:buAutoNum type="arabicPeriod"/>
            </a:pPr>
            <a:r>
              <a:rPr lang="pt-BR" dirty="0" smtClean="0"/>
              <a:t>2020: R$1.866,48 anual</a:t>
            </a:r>
          </a:p>
          <a:p>
            <a:pPr marL="914400" lvl="1" indent="-457200">
              <a:buFont typeface="+mj-lt"/>
              <a:buAutoNum type="arabicPeriod"/>
            </a:pPr>
            <a:r>
              <a:rPr lang="pt-BR" dirty="0" smtClean="0"/>
              <a:t>2022: R$6.864,72 anual, </a:t>
            </a:r>
          </a:p>
          <a:p>
            <a:pPr marL="914400" lvl="1" indent="-457200">
              <a:buFont typeface="+mj-lt"/>
              <a:buAutoNum type="arabicPeriod"/>
            </a:pPr>
            <a:r>
              <a:rPr lang="pt-BR" u="sng" dirty="0" smtClean="0"/>
              <a:t>R$4.998,24 </a:t>
            </a:r>
            <a:r>
              <a:rPr lang="pt-BR" dirty="0" smtClean="0"/>
              <a:t>a mais</a:t>
            </a:r>
          </a:p>
          <a:p>
            <a:pPr marL="914400" lvl="1" indent="-457200">
              <a:buFont typeface="+mj-lt"/>
              <a:buAutoNum type="arabicPeriod"/>
            </a:pPr>
            <a:endParaRPr lang="pt-BR" dirty="0"/>
          </a:p>
          <a:p>
            <a:r>
              <a:rPr lang="pt-BR" dirty="0" smtClean="0"/>
              <a:t>Petroleiro de mais de 59 anos com um cônjuge dependente da mesma faixa etária:</a:t>
            </a:r>
          </a:p>
          <a:p>
            <a:pPr marL="971550" lvl="1" indent="-514350">
              <a:buFont typeface="+mj-lt"/>
              <a:buAutoNum type="arabicPeriod"/>
            </a:pPr>
            <a:r>
              <a:rPr lang="pt-BR" dirty="0" smtClean="0"/>
              <a:t>2020: R$1.674,72 anual</a:t>
            </a:r>
          </a:p>
          <a:p>
            <a:pPr marL="971550" lvl="1" indent="-514350">
              <a:buFont typeface="+mj-lt"/>
              <a:buAutoNum type="arabicPeriod"/>
            </a:pPr>
            <a:r>
              <a:rPr lang="pt-BR" dirty="0" smtClean="0"/>
              <a:t>2022: R$10.343,28 anual</a:t>
            </a:r>
          </a:p>
          <a:p>
            <a:pPr marL="971550" lvl="1" indent="-514350">
              <a:buFont typeface="+mj-lt"/>
              <a:buAutoNum type="arabicPeriod"/>
            </a:pPr>
            <a:r>
              <a:rPr lang="pt-BR" u="sng" dirty="0" smtClean="0"/>
              <a:t>R$8.668,56</a:t>
            </a:r>
            <a:r>
              <a:rPr lang="pt-BR" dirty="0" smtClean="0"/>
              <a:t> a mais</a:t>
            </a:r>
          </a:p>
          <a:p>
            <a:pPr marL="971550" lvl="1" indent="-514350">
              <a:buFont typeface="+mj-lt"/>
              <a:buAutoNum type="arabicPeriod"/>
            </a:pP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776755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</TotalTime>
  <Words>690</Words>
  <Application>Microsoft Office PowerPoint</Application>
  <PresentationFormat>Widescreen</PresentationFormat>
  <Paragraphs>353</Paragraphs>
  <Slides>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Garamond</vt:lpstr>
      <vt:lpstr>Tema do Office</vt:lpstr>
      <vt:lpstr>Alguns dados sobre o reajuste na AMS</vt:lpstr>
      <vt:lpstr>Aumento por classe de salários e por faixa etária</vt:lpstr>
      <vt:lpstr>Frequência dos Beneficiários da AMS – agosto de 2020 (DIEESE)</vt:lpstr>
      <vt:lpstr>Aumento da arrecadação per capita média por faixa etária (projeção com reajuste do ACT+VCMH) </vt:lpstr>
      <vt:lpstr>Simulações de alguns casos hipotéticos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Alguns dados sobre a AMS</dc:title>
  <dc:creator>Eric Gil</dc:creator>
  <cp:lastModifiedBy>Eric Gil</cp:lastModifiedBy>
  <cp:revision>6</cp:revision>
  <dcterms:created xsi:type="dcterms:W3CDTF">2020-08-26T21:01:29Z</dcterms:created>
  <dcterms:modified xsi:type="dcterms:W3CDTF">2020-08-26T22:40:52Z</dcterms:modified>
</cp:coreProperties>
</file>