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58" r:id="rId6"/>
    <p:sldId id="259" r:id="rId7"/>
    <p:sldId id="263" r:id="rId8"/>
    <p:sldId id="262" r:id="rId9"/>
    <p:sldId id="264" r:id="rId10"/>
    <p:sldId id="273" r:id="rId11"/>
    <p:sldId id="265" r:id="rId12"/>
    <p:sldId id="266" r:id="rId13"/>
    <p:sldId id="267" r:id="rId14"/>
    <p:sldId id="269" r:id="rId15"/>
    <p:sldId id="268" r:id="rId16"/>
    <p:sldId id="270" r:id="rId17"/>
    <p:sldId id="271" r:id="rId18"/>
    <p:sldId id="272" r:id="rId19"/>
    <p:sldId id="274" r:id="rId2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Eric\Ibeps\FNP\Dados%20para%20a%20apresenta&#231;&#227;o%20do%20dia%2015.0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Eric\Ibeps\FNP\Dados%20para%20a%20apresenta&#231;&#227;o%20do%20dia%2015.08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Eric\Ibeps\FNP\Dados%20para%20a%20apresenta&#231;&#227;o%20do%20dia%2015.08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a2f7605f5a48d8c/Desktop/Tentando%20deflacionar%20dados%20da%20tese%20da%20karol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a2f7605f5a48d8c/Desktop/Tentando%20deflacionar%20dados%20da%20tese%20da%20karo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Planilha2!$A$29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Planilha2!$B$28:$K$28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strCache>
            </c:strRef>
          </c:cat>
          <c:val>
            <c:numRef>
              <c:f>Planilha2!$B$29:$K$29</c:f>
              <c:numCache>
                <c:formatCode>_(* #,##0.00_);_(* \(#,##0.00\);_(* "-"??_);_(@_)</c:formatCode>
                <c:ptCount val="10"/>
                <c:pt idx="0">
                  <c:v>37.043716715048944</c:v>
                </c:pt>
                <c:pt idx="1">
                  <c:v>31.170853947861826</c:v>
                </c:pt>
                <c:pt idx="2">
                  <c:v>41.30970010181904</c:v>
                </c:pt>
                <c:pt idx="3">
                  <c:v>23.750334571539174</c:v>
                </c:pt>
                <c:pt idx="4">
                  <c:v>23.711445629299877</c:v>
                </c:pt>
                <c:pt idx="5">
                  <c:v>14.219924877070047</c:v>
                </c:pt>
                <c:pt idx="6">
                  <c:v>3.2581700897403292</c:v>
                </c:pt>
                <c:pt idx="7">
                  <c:v>6.1313059057955446</c:v>
                </c:pt>
                <c:pt idx="8">
                  <c:v>8.2227241863071487</c:v>
                </c:pt>
                <c:pt idx="9">
                  <c:v>21.440652794068789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9A-4935-9B9B-70E54E4819BD}"/>
            </c:ext>
          </c:extLst>
        </c:ser>
        <c:ser>
          <c:idx val="1"/>
          <c:order val="1"/>
          <c:tx>
            <c:strRef>
              <c:f>Planilha2!$A$37</c:f>
              <c:strCache>
                <c:ptCount val="1"/>
                <c:pt idx="0">
                  <c:v>Petrobras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Planilha2!$B$28:$K$28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strCache>
            </c:strRef>
          </c:cat>
          <c:val>
            <c:numRef>
              <c:f>Planilha2!$B$37:$K$37</c:f>
              <c:numCache>
                <c:formatCode>_(* #,##0.00_);_(* \(#,##0.00\);_(* "-"??_);_(@_)</c:formatCode>
                <c:ptCount val="10"/>
                <c:pt idx="0">
                  <c:v>5.3251464342839494</c:v>
                </c:pt>
                <c:pt idx="1">
                  <c:v>5.1861523170717234</c:v>
                </c:pt>
                <c:pt idx="2">
                  <c:v>2.7815267292972514</c:v>
                </c:pt>
                <c:pt idx="3">
                  <c:v>1.4070623017820614</c:v>
                </c:pt>
                <c:pt idx="4">
                  <c:v>2.5197672883706428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0.80132808644471298</c:v>
                </c:pt>
                <c:pt idx="9">
                  <c:v>1.3489253253757889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9A-4935-9B9B-70E54E4819B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29473199"/>
        <c:axId val="729476527"/>
      </c:barChart>
      <c:catAx>
        <c:axId val="729473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29476527"/>
        <c:crosses val="autoZero"/>
        <c:auto val="1"/>
        <c:lblAlgn val="ctr"/>
        <c:lblOffset val="100"/>
        <c:noMultiLvlLbl val="0"/>
      </c:catAx>
      <c:valAx>
        <c:axId val="729476527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crossAx val="7294731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Investimentos!$A$2:$A$21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Investimentos!$C$2:$C$21</c:f>
              <c:numCache>
                <c:formatCode>0.0</c:formatCode>
                <c:ptCount val="20"/>
                <c:pt idx="0" formatCode="0">
                  <c:v>28.970276926951414</c:v>
                </c:pt>
                <c:pt idx="1">
                  <c:v>33.46783969167052</c:v>
                </c:pt>
                <c:pt idx="2">
                  <c:v>44.517008246363069</c:v>
                </c:pt>
                <c:pt idx="3">
                  <c:v>47.720873889710816</c:v>
                </c:pt>
                <c:pt idx="4" formatCode="0">
                  <c:v>55.02040421641815</c:v>
                </c:pt>
                <c:pt idx="5">
                  <c:v>60.443734419914293</c:v>
                </c:pt>
                <c:pt idx="6">
                  <c:v>63.054297534765197</c:v>
                </c:pt>
                <c:pt idx="7">
                  <c:v>72.248354461285814</c:v>
                </c:pt>
                <c:pt idx="8">
                  <c:v>93.104939992812106</c:v>
                </c:pt>
                <c:pt idx="9">
                  <c:v>116.8292463710405</c:v>
                </c:pt>
                <c:pt idx="10">
                  <c:v>138.8243830254938</c:v>
                </c:pt>
                <c:pt idx="11">
                  <c:v>128.82216192909377</c:v>
                </c:pt>
                <c:pt idx="12">
                  <c:v>144.48599146847025</c:v>
                </c:pt>
                <c:pt idx="13">
                  <c:v>157.25812204690919</c:v>
                </c:pt>
                <c:pt idx="14">
                  <c:v>119.68651069783219</c:v>
                </c:pt>
                <c:pt idx="15">
                  <c:v>94.464640217811606</c:v>
                </c:pt>
                <c:pt idx="16">
                  <c:v>64.527919011172571</c:v>
                </c:pt>
                <c:pt idx="17" formatCode="0">
                  <c:v>56.0109245031</c:v>
                </c:pt>
                <c:pt idx="18">
                  <c:v>90.834316271999981</c:v>
                </c:pt>
                <c:pt idx="19">
                  <c:v>59.868269999999995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32-4AF2-822B-E24B75FCAD2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93735071"/>
        <c:axId val="793728415"/>
      </c:barChart>
      <c:catAx>
        <c:axId val="7937350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93728415"/>
        <c:crosses val="autoZero"/>
        <c:auto val="1"/>
        <c:lblAlgn val="ctr"/>
        <c:lblOffset val="100"/>
        <c:noMultiLvlLbl val="0"/>
      </c:catAx>
      <c:valAx>
        <c:axId val="79372841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7937350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Planilha4!$A$15</c:f>
              <c:strCache>
                <c:ptCount val="1"/>
                <c:pt idx="0">
                  <c:v>Grupo Petrobras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Planilha4!$B$14:$O$14</c:f>
              <c:numCache>
                <c:formatCode>General</c:formatCod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</c:numCache>
            </c:numRef>
          </c:cat>
          <c:val>
            <c:numRef>
              <c:f>Planilha4!$B$15:$O$15</c:f>
              <c:numCache>
                <c:formatCode>0.0</c:formatCode>
                <c:ptCount val="14"/>
                <c:pt idx="0">
                  <c:v>61.723999999999997</c:v>
                </c:pt>
                <c:pt idx="1">
                  <c:v>64.885000000000005</c:v>
                </c:pt>
                <c:pt idx="2">
                  <c:v>70.144999999999996</c:v>
                </c:pt>
                <c:pt idx="3">
                  <c:v>71.896000000000001</c:v>
                </c:pt>
                <c:pt idx="4">
                  <c:v>74.668999999999997</c:v>
                </c:pt>
                <c:pt idx="5">
                  <c:v>76.388999999999996</c:v>
                </c:pt>
                <c:pt idx="6">
                  <c:v>85.305000000000007</c:v>
                </c:pt>
                <c:pt idx="7">
                  <c:v>86.078000000000003</c:v>
                </c:pt>
                <c:pt idx="8">
                  <c:v>80.774000000000001</c:v>
                </c:pt>
                <c:pt idx="9">
                  <c:v>78.554000000000002</c:v>
                </c:pt>
                <c:pt idx="10">
                  <c:v>69.5</c:v>
                </c:pt>
                <c:pt idx="11">
                  <c:v>62.887</c:v>
                </c:pt>
                <c:pt idx="12">
                  <c:v>63.31</c:v>
                </c:pt>
                <c:pt idx="13">
                  <c:v>57.948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19-49DE-BB26-F1C92A94A4DF}"/>
            </c:ext>
          </c:extLst>
        </c:ser>
        <c:ser>
          <c:idx val="1"/>
          <c:order val="1"/>
          <c:tx>
            <c:strRef>
              <c:f>Planilha4!$A$16</c:f>
              <c:strCache>
                <c:ptCount val="1"/>
                <c:pt idx="0">
                  <c:v>Outros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Planilha4!$B$14:$O$14</c:f>
              <c:numCache>
                <c:formatCode>General</c:formatCod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</c:numCache>
            </c:numRef>
          </c:cat>
          <c:val>
            <c:numRef>
              <c:f>Planilha4!$B$16:$O$16</c:f>
              <c:numCache>
                <c:formatCode>0.0</c:formatCode>
                <c:ptCount val="14"/>
                <c:pt idx="0">
                  <c:v>371.791</c:v>
                </c:pt>
                <c:pt idx="1">
                  <c:v>376.91199999999998</c:v>
                </c:pt>
                <c:pt idx="2">
                  <c:v>395.238</c:v>
                </c:pt>
                <c:pt idx="3">
                  <c:v>409.71699999999998</c:v>
                </c:pt>
                <c:pt idx="4">
                  <c:v>422.36700000000002</c:v>
                </c:pt>
                <c:pt idx="5">
                  <c:v>438.75</c:v>
                </c:pt>
                <c:pt idx="6">
                  <c:v>452.86099999999999</c:v>
                </c:pt>
                <c:pt idx="7">
                  <c:v>463.45800000000003</c:v>
                </c:pt>
                <c:pt idx="8">
                  <c:v>472.08199999999999</c:v>
                </c:pt>
                <c:pt idx="9">
                  <c:v>471.55799999999999</c:v>
                </c:pt>
                <c:pt idx="10">
                  <c:v>461.65899999999999</c:v>
                </c:pt>
                <c:pt idx="11">
                  <c:v>441.43599999999998</c:v>
                </c:pt>
                <c:pt idx="12">
                  <c:v>431.60899999999998</c:v>
                </c:pt>
                <c:pt idx="13">
                  <c:v>418.69600000000003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19-49DE-BB26-F1C92A94A4D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729474863"/>
        <c:axId val="729476943"/>
      </c:barChart>
      <c:catAx>
        <c:axId val="729474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29476943"/>
        <c:crosses val="autoZero"/>
        <c:auto val="1"/>
        <c:lblAlgn val="ctr"/>
        <c:lblOffset val="100"/>
        <c:noMultiLvlLbl val="0"/>
      </c:catAx>
      <c:valAx>
        <c:axId val="7294769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294748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'[Tentando deflacionar dados da tese da karol.xlsx]GLP'!$E$1</c:f>
              <c:strCache>
                <c:ptCount val="1"/>
                <c:pt idx="0">
                  <c:v>real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45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F-4537-B573-CBE73A8F57E4}"/>
              </c:ext>
            </c:extLst>
          </c:dPt>
          <c:dPt>
            <c:idx val="46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F-4537-B573-CBE73A8F57E4}"/>
              </c:ext>
            </c:extLst>
          </c:dPt>
          <c:dPt>
            <c:idx val="47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086F-4537-B573-CBE73A8F57E4}"/>
              </c:ext>
            </c:extLst>
          </c:dPt>
          <c:dPt>
            <c:idx val="48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086F-4537-B573-CBE73A8F57E4}"/>
              </c:ext>
            </c:extLst>
          </c:dPt>
          <c:dPt>
            <c:idx val="49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086F-4537-B573-CBE73A8F57E4}"/>
              </c:ext>
            </c:extLst>
          </c:dPt>
          <c:dPt>
            <c:idx val="50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086F-4537-B573-CBE73A8F57E4}"/>
              </c:ext>
            </c:extLst>
          </c:dPt>
          <c:dPt>
            <c:idx val="51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086F-4537-B573-CBE73A8F57E4}"/>
              </c:ext>
            </c:extLst>
          </c:dPt>
          <c:dPt>
            <c:idx val="52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086F-4537-B573-CBE73A8F57E4}"/>
              </c:ext>
            </c:extLst>
          </c:dPt>
          <c:dPt>
            <c:idx val="53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1-086F-4537-B573-CBE73A8F57E4}"/>
              </c:ext>
            </c:extLst>
          </c:dPt>
          <c:dPt>
            <c:idx val="54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086F-4537-B573-CBE73A8F57E4}"/>
              </c:ext>
            </c:extLst>
          </c:dPt>
          <c:dPt>
            <c:idx val="55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5-086F-4537-B573-CBE73A8F57E4}"/>
              </c:ext>
            </c:extLst>
          </c:dPt>
          <c:dPt>
            <c:idx val="56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7-086F-4537-B573-CBE73A8F57E4}"/>
              </c:ext>
            </c:extLst>
          </c:dPt>
          <c:dPt>
            <c:idx val="57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9-086F-4537-B573-CBE73A8F57E4}"/>
              </c:ext>
            </c:extLst>
          </c:dPt>
          <c:dPt>
            <c:idx val="58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B-086F-4537-B573-CBE73A8F57E4}"/>
              </c:ext>
            </c:extLst>
          </c:dPt>
          <c:dPt>
            <c:idx val="59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D-086F-4537-B573-CBE73A8F57E4}"/>
              </c:ext>
            </c:extLst>
          </c:dPt>
          <c:dPt>
            <c:idx val="60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F-086F-4537-B573-CBE73A8F57E4}"/>
              </c:ext>
            </c:extLst>
          </c:dPt>
          <c:dPt>
            <c:idx val="61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1-086F-4537-B573-CBE73A8F57E4}"/>
              </c:ext>
            </c:extLst>
          </c:dPt>
          <c:dPt>
            <c:idx val="62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3-086F-4537-B573-CBE73A8F57E4}"/>
              </c:ext>
            </c:extLst>
          </c:dPt>
          <c:dPt>
            <c:idx val="63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5-086F-4537-B573-CBE73A8F57E4}"/>
              </c:ext>
            </c:extLst>
          </c:dPt>
          <c:dPt>
            <c:idx val="64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7-086F-4537-B573-CBE73A8F57E4}"/>
              </c:ext>
            </c:extLst>
          </c:dPt>
          <c:dPt>
            <c:idx val="65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9-086F-4537-B573-CBE73A8F57E4}"/>
              </c:ext>
            </c:extLst>
          </c:dPt>
          <c:dPt>
            <c:idx val="66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B-086F-4537-B573-CBE73A8F57E4}"/>
              </c:ext>
            </c:extLst>
          </c:dPt>
          <c:dPt>
            <c:idx val="67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D-086F-4537-B573-CBE73A8F57E4}"/>
              </c:ext>
            </c:extLst>
          </c:dPt>
          <c:dPt>
            <c:idx val="68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F-086F-4537-B573-CBE73A8F57E4}"/>
              </c:ext>
            </c:extLst>
          </c:dPt>
          <c:dPt>
            <c:idx val="69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1-086F-4537-B573-CBE73A8F57E4}"/>
              </c:ext>
            </c:extLst>
          </c:dPt>
          <c:dPt>
            <c:idx val="70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3-086F-4537-B573-CBE73A8F57E4}"/>
              </c:ext>
            </c:extLst>
          </c:dPt>
          <c:dPt>
            <c:idx val="71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5-086F-4537-B573-CBE73A8F57E4}"/>
              </c:ext>
            </c:extLst>
          </c:dPt>
          <c:dPt>
            <c:idx val="72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7-086F-4537-B573-CBE73A8F57E4}"/>
              </c:ext>
            </c:extLst>
          </c:dPt>
          <c:dPt>
            <c:idx val="73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9-086F-4537-B573-CBE73A8F57E4}"/>
              </c:ext>
            </c:extLst>
          </c:dPt>
          <c:dPt>
            <c:idx val="74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B-086F-4537-B573-CBE73A8F57E4}"/>
              </c:ext>
            </c:extLst>
          </c:dPt>
          <c:dPt>
            <c:idx val="75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D-086F-4537-B573-CBE73A8F57E4}"/>
              </c:ext>
            </c:extLst>
          </c:dPt>
          <c:dPt>
            <c:idx val="76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F-086F-4537-B573-CBE73A8F57E4}"/>
              </c:ext>
            </c:extLst>
          </c:dPt>
          <c:dPt>
            <c:idx val="77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1-086F-4537-B573-CBE73A8F57E4}"/>
              </c:ext>
            </c:extLst>
          </c:dPt>
          <c:dPt>
            <c:idx val="78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3-086F-4537-B573-CBE73A8F57E4}"/>
              </c:ext>
            </c:extLst>
          </c:dPt>
          <c:dPt>
            <c:idx val="79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5-086F-4537-B573-CBE73A8F57E4}"/>
              </c:ext>
            </c:extLst>
          </c:dPt>
          <c:dPt>
            <c:idx val="80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7-086F-4537-B573-CBE73A8F57E4}"/>
              </c:ext>
            </c:extLst>
          </c:dPt>
          <c:dPt>
            <c:idx val="81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9-086F-4537-B573-CBE73A8F57E4}"/>
              </c:ext>
            </c:extLst>
          </c:dPt>
          <c:dPt>
            <c:idx val="82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B-086F-4537-B573-CBE73A8F57E4}"/>
              </c:ext>
            </c:extLst>
          </c:dPt>
          <c:dPt>
            <c:idx val="83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D-086F-4537-B573-CBE73A8F57E4}"/>
              </c:ext>
            </c:extLst>
          </c:dPt>
          <c:dPt>
            <c:idx val="84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F-086F-4537-B573-CBE73A8F57E4}"/>
              </c:ext>
            </c:extLst>
          </c:dPt>
          <c:dPt>
            <c:idx val="85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1-086F-4537-B573-CBE73A8F57E4}"/>
              </c:ext>
            </c:extLst>
          </c:dPt>
          <c:dPt>
            <c:idx val="86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3-086F-4537-B573-CBE73A8F57E4}"/>
              </c:ext>
            </c:extLst>
          </c:dPt>
          <c:dPt>
            <c:idx val="87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5-086F-4537-B573-CBE73A8F57E4}"/>
              </c:ext>
            </c:extLst>
          </c:dPt>
          <c:dPt>
            <c:idx val="88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7-086F-4537-B573-CBE73A8F57E4}"/>
              </c:ext>
            </c:extLst>
          </c:dPt>
          <c:dPt>
            <c:idx val="89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9-086F-4537-B573-CBE73A8F57E4}"/>
              </c:ext>
            </c:extLst>
          </c:dPt>
          <c:dPt>
            <c:idx val="90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B-086F-4537-B573-CBE73A8F57E4}"/>
              </c:ext>
            </c:extLst>
          </c:dPt>
          <c:dLbls>
            <c:dLbl>
              <c:idx val="0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5C-086F-4537-B573-CBE73A8F57E4}"/>
                </c:ext>
              </c:extLst>
            </c:dLbl>
            <c:dLbl>
              <c:idx val="45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86F-4537-B573-CBE73A8F57E4}"/>
                </c:ext>
              </c:extLst>
            </c:dLbl>
            <c:dLbl>
              <c:idx val="90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5B-086F-4537-B573-CBE73A8F57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'[Tentando deflacionar dados da tese da karol.xlsx]GLP'!$A$2:$A$92</c:f>
              <c:strCache>
                <c:ptCount val="91"/>
                <c:pt idx="0">
                  <c:v>2013.01</c:v>
                </c:pt>
                <c:pt idx="1">
                  <c:v>2013.02</c:v>
                </c:pt>
                <c:pt idx="2">
                  <c:v>2013.03</c:v>
                </c:pt>
                <c:pt idx="3">
                  <c:v>2013.04</c:v>
                </c:pt>
                <c:pt idx="4">
                  <c:v>2013.05</c:v>
                </c:pt>
                <c:pt idx="5">
                  <c:v>2013.06</c:v>
                </c:pt>
                <c:pt idx="6">
                  <c:v>2013.07</c:v>
                </c:pt>
                <c:pt idx="7">
                  <c:v>2013.08</c:v>
                </c:pt>
                <c:pt idx="8">
                  <c:v>2013.09</c:v>
                </c:pt>
                <c:pt idx="9">
                  <c:v>2013.10</c:v>
                </c:pt>
                <c:pt idx="10">
                  <c:v>2013.11</c:v>
                </c:pt>
                <c:pt idx="11">
                  <c:v>2013.12</c:v>
                </c:pt>
                <c:pt idx="12">
                  <c:v>2014.01</c:v>
                </c:pt>
                <c:pt idx="13">
                  <c:v>2014.02</c:v>
                </c:pt>
                <c:pt idx="14">
                  <c:v>2014.03</c:v>
                </c:pt>
                <c:pt idx="15">
                  <c:v>2014.04</c:v>
                </c:pt>
                <c:pt idx="16">
                  <c:v>2014.05</c:v>
                </c:pt>
                <c:pt idx="17">
                  <c:v>2014.06</c:v>
                </c:pt>
                <c:pt idx="18">
                  <c:v>2014.07</c:v>
                </c:pt>
                <c:pt idx="19">
                  <c:v>2014.08</c:v>
                </c:pt>
                <c:pt idx="20">
                  <c:v>2014.09</c:v>
                </c:pt>
                <c:pt idx="21">
                  <c:v>2014.10</c:v>
                </c:pt>
                <c:pt idx="22">
                  <c:v>2014.11</c:v>
                </c:pt>
                <c:pt idx="23">
                  <c:v>2014.12</c:v>
                </c:pt>
                <c:pt idx="24">
                  <c:v>2015.01</c:v>
                </c:pt>
                <c:pt idx="25">
                  <c:v>2015.02</c:v>
                </c:pt>
                <c:pt idx="26">
                  <c:v>2015.03</c:v>
                </c:pt>
                <c:pt idx="27">
                  <c:v>2015.04</c:v>
                </c:pt>
                <c:pt idx="28">
                  <c:v>2015.05</c:v>
                </c:pt>
                <c:pt idx="29">
                  <c:v>2015.06</c:v>
                </c:pt>
                <c:pt idx="30">
                  <c:v>2015.07</c:v>
                </c:pt>
                <c:pt idx="31">
                  <c:v>2015.08</c:v>
                </c:pt>
                <c:pt idx="32">
                  <c:v>2015.09</c:v>
                </c:pt>
                <c:pt idx="33">
                  <c:v>2015.10</c:v>
                </c:pt>
                <c:pt idx="34">
                  <c:v>2015.11</c:v>
                </c:pt>
                <c:pt idx="35">
                  <c:v>2015.12</c:v>
                </c:pt>
                <c:pt idx="36">
                  <c:v>2016.01</c:v>
                </c:pt>
                <c:pt idx="37">
                  <c:v>2016.02</c:v>
                </c:pt>
                <c:pt idx="38">
                  <c:v>2016.03</c:v>
                </c:pt>
                <c:pt idx="39">
                  <c:v>2016.04</c:v>
                </c:pt>
                <c:pt idx="40">
                  <c:v>2016.05</c:v>
                </c:pt>
                <c:pt idx="41">
                  <c:v>2016.06</c:v>
                </c:pt>
                <c:pt idx="42">
                  <c:v>2016.07</c:v>
                </c:pt>
                <c:pt idx="43">
                  <c:v>2016.08</c:v>
                </c:pt>
                <c:pt idx="44">
                  <c:v>2016.09</c:v>
                </c:pt>
                <c:pt idx="45">
                  <c:v>2016.10</c:v>
                </c:pt>
                <c:pt idx="46">
                  <c:v>2016.11</c:v>
                </c:pt>
                <c:pt idx="47">
                  <c:v>2016.12</c:v>
                </c:pt>
                <c:pt idx="48">
                  <c:v>2017.01</c:v>
                </c:pt>
                <c:pt idx="49">
                  <c:v>2017.02</c:v>
                </c:pt>
                <c:pt idx="50">
                  <c:v>2017.03</c:v>
                </c:pt>
                <c:pt idx="51">
                  <c:v>2017.04</c:v>
                </c:pt>
                <c:pt idx="52">
                  <c:v>2017.05</c:v>
                </c:pt>
                <c:pt idx="53">
                  <c:v>2017.06</c:v>
                </c:pt>
                <c:pt idx="54">
                  <c:v>2017.07</c:v>
                </c:pt>
                <c:pt idx="55">
                  <c:v>2017.08</c:v>
                </c:pt>
                <c:pt idx="56">
                  <c:v>2017.09</c:v>
                </c:pt>
                <c:pt idx="57">
                  <c:v>2017.10</c:v>
                </c:pt>
                <c:pt idx="58">
                  <c:v>2017.11</c:v>
                </c:pt>
                <c:pt idx="59">
                  <c:v>2017.12</c:v>
                </c:pt>
                <c:pt idx="60">
                  <c:v>2018.01</c:v>
                </c:pt>
                <c:pt idx="61">
                  <c:v>2018.02</c:v>
                </c:pt>
                <c:pt idx="62">
                  <c:v>2018.03</c:v>
                </c:pt>
                <c:pt idx="63">
                  <c:v>2018.04</c:v>
                </c:pt>
                <c:pt idx="64">
                  <c:v>2018.05</c:v>
                </c:pt>
                <c:pt idx="65">
                  <c:v>2018.06</c:v>
                </c:pt>
                <c:pt idx="66">
                  <c:v>2018.07</c:v>
                </c:pt>
                <c:pt idx="67">
                  <c:v>2018.08</c:v>
                </c:pt>
                <c:pt idx="68">
                  <c:v>2018.09</c:v>
                </c:pt>
                <c:pt idx="69">
                  <c:v>2018.10</c:v>
                </c:pt>
                <c:pt idx="70">
                  <c:v>2018.11</c:v>
                </c:pt>
                <c:pt idx="71">
                  <c:v>2018.12</c:v>
                </c:pt>
                <c:pt idx="72">
                  <c:v>2019.01</c:v>
                </c:pt>
                <c:pt idx="73">
                  <c:v>2019.02</c:v>
                </c:pt>
                <c:pt idx="74">
                  <c:v>2019.03</c:v>
                </c:pt>
                <c:pt idx="75">
                  <c:v>2019.04</c:v>
                </c:pt>
                <c:pt idx="76">
                  <c:v>2019.05</c:v>
                </c:pt>
                <c:pt idx="77">
                  <c:v>2019.06</c:v>
                </c:pt>
                <c:pt idx="78">
                  <c:v>2019.07</c:v>
                </c:pt>
                <c:pt idx="79">
                  <c:v>2019.08</c:v>
                </c:pt>
                <c:pt idx="80">
                  <c:v>2019.09</c:v>
                </c:pt>
                <c:pt idx="81">
                  <c:v>2019.10</c:v>
                </c:pt>
                <c:pt idx="82">
                  <c:v>2019.11</c:v>
                </c:pt>
                <c:pt idx="83">
                  <c:v>2019.12</c:v>
                </c:pt>
                <c:pt idx="84">
                  <c:v>2020.01</c:v>
                </c:pt>
                <c:pt idx="85">
                  <c:v>2020.02</c:v>
                </c:pt>
                <c:pt idx="86">
                  <c:v>2020.03</c:v>
                </c:pt>
                <c:pt idx="87">
                  <c:v>2020.04</c:v>
                </c:pt>
                <c:pt idx="88">
                  <c:v>2020.05</c:v>
                </c:pt>
                <c:pt idx="89">
                  <c:v>2020.06</c:v>
                </c:pt>
                <c:pt idx="90">
                  <c:v>2020.07</c:v>
                </c:pt>
              </c:strCache>
            </c:strRef>
          </c:cat>
          <c:val>
            <c:numRef>
              <c:f>'[Tentando deflacionar dados da tese da karol.xlsx]GLP'!$E$2:$E$92</c:f>
              <c:numCache>
                <c:formatCode>0.00</c:formatCode>
                <c:ptCount val="91"/>
                <c:pt idx="0">
                  <c:v>59.079768015074734</c:v>
                </c:pt>
                <c:pt idx="1">
                  <c:v>59.092951121109969</c:v>
                </c:pt>
                <c:pt idx="2">
                  <c:v>58.960593154213313</c:v>
                </c:pt>
                <c:pt idx="3">
                  <c:v>58.970983238477537</c:v>
                </c:pt>
                <c:pt idx="4">
                  <c:v>58.978555318384657</c:v>
                </c:pt>
                <c:pt idx="5">
                  <c:v>58.838553562651093</c:v>
                </c:pt>
                <c:pt idx="6">
                  <c:v>58.807966345768193</c:v>
                </c:pt>
                <c:pt idx="7">
                  <c:v>58.776182596079586</c:v>
                </c:pt>
                <c:pt idx="8">
                  <c:v>59.36737989532979</c:v>
                </c:pt>
                <c:pt idx="9">
                  <c:v>59.855278302679068</c:v>
                </c:pt>
                <c:pt idx="10">
                  <c:v>59.851878633412518</c:v>
                </c:pt>
                <c:pt idx="11">
                  <c:v>59.456148126668495</c:v>
                </c:pt>
                <c:pt idx="12">
                  <c:v>59.186654087969572</c:v>
                </c:pt>
                <c:pt idx="13">
                  <c:v>58.959549755651437</c:v>
                </c:pt>
                <c:pt idx="14">
                  <c:v>58.446744591142668</c:v>
                </c:pt>
                <c:pt idx="15">
                  <c:v>58.113594167447602</c:v>
                </c:pt>
                <c:pt idx="16">
                  <c:v>57.836650637475948</c:v>
                </c:pt>
                <c:pt idx="17">
                  <c:v>57.644032183079119</c:v>
                </c:pt>
                <c:pt idx="18">
                  <c:v>57.591015020900372</c:v>
                </c:pt>
                <c:pt idx="19">
                  <c:v>57.421808688564141</c:v>
                </c:pt>
                <c:pt idx="20">
                  <c:v>58.518478998015937</c:v>
                </c:pt>
                <c:pt idx="21">
                  <c:v>59.249847638541567</c:v>
                </c:pt>
                <c:pt idx="22">
                  <c:v>59.166790180495376</c:v>
                </c:pt>
                <c:pt idx="23">
                  <c:v>58.847089389868266</c:v>
                </c:pt>
                <c:pt idx="24">
                  <c:v>58.089913574695743</c:v>
                </c:pt>
                <c:pt idx="25">
                  <c:v>57.671099758538283</c:v>
                </c:pt>
                <c:pt idx="26">
                  <c:v>57.345782263253831</c:v>
                </c:pt>
                <c:pt idx="27">
                  <c:v>57.617574047948679</c:v>
                </c:pt>
                <c:pt idx="28">
                  <c:v>57.425537800636739</c:v>
                </c:pt>
                <c:pt idx="29">
                  <c:v>56.938233565393539</c:v>
                </c:pt>
                <c:pt idx="30">
                  <c:v>56.635451585880126</c:v>
                </c:pt>
                <c:pt idx="31">
                  <c:v>56.579984633998286</c:v>
                </c:pt>
                <c:pt idx="32">
                  <c:v>64.718425032952482</c:v>
                </c:pt>
                <c:pt idx="33">
                  <c:v>65.343232345555421</c:v>
                </c:pt>
                <c:pt idx="34">
                  <c:v>65.095775088867768</c:v>
                </c:pt>
                <c:pt idx="35">
                  <c:v>64.317404952492396</c:v>
                </c:pt>
                <c:pt idx="36">
                  <c:v>63.365169414553932</c:v>
                </c:pt>
                <c:pt idx="37">
                  <c:v>62.792985057673221</c:v>
                </c:pt>
                <c:pt idx="38">
                  <c:v>62.442992842017787</c:v>
                </c:pt>
                <c:pt idx="39">
                  <c:v>61.843198153137244</c:v>
                </c:pt>
                <c:pt idx="40">
                  <c:v>61.027317651413739</c:v>
                </c:pt>
                <c:pt idx="41">
                  <c:v>60.515999491783269</c:v>
                </c:pt>
                <c:pt idx="42">
                  <c:v>59.926419985274173</c:v>
                </c:pt>
                <c:pt idx="43">
                  <c:v>59.546552382401039</c:v>
                </c:pt>
                <c:pt idx="44">
                  <c:v>61.656852876147347</c:v>
                </c:pt>
                <c:pt idx="45">
                  <c:v>62.233511928461986</c:v>
                </c:pt>
                <c:pt idx="46">
                  <c:v>62.418028947637417</c:v>
                </c:pt>
                <c:pt idx="47">
                  <c:v>62.224620176508758</c:v>
                </c:pt>
                <c:pt idx="48">
                  <c:v>62.000210653193669</c:v>
                </c:pt>
                <c:pt idx="49">
                  <c:v>61.659602356377277</c:v>
                </c:pt>
                <c:pt idx="50">
                  <c:v>61.717552277048327</c:v>
                </c:pt>
                <c:pt idx="51">
                  <c:v>63.300478668350323</c:v>
                </c:pt>
                <c:pt idx="52">
                  <c:v>63.125819789586721</c:v>
                </c:pt>
                <c:pt idx="53">
                  <c:v>63.462686440581258</c:v>
                </c:pt>
                <c:pt idx="54">
                  <c:v>63.472937265884191</c:v>
                </c:pt>
                <c:pt idx="55">
                  <c:v>63.435163823443133</c:v>
                </c:pt>
                <c:pt idx="56">
                  <c:v>65.367953841994307</c:v>
                </c:pt>
                <c:pt idx="57">
                  <c:v>69.20820070539105</c:v>
                </c:pt>
                <c:pt idx="58">
                  <c:v>71.174678928074002</c:v>
                </c:pt>
                <c:pt idx="59">
                  <c:v>72.322840685988183</c:v>
                </c:pt>
                <c:pt idx="60">
                  <c:v>72.955935418711448</c:v>
                </c:pt>
                <c:pt idx="61">
                  <c:v>72.179736426002691</c:v>
                </c:pt>
                <c:pt idx="62">
                  <c:v>72.100799382687526</c:v>
                </c:pt>
                <c:pt idx="63">
                  <c:v>72.152569133791616</c:v>
                </c:pt>
                <c:pt idx="64">
                  <c:v>71.835068793888922</c:v>
                </c:pt>
                <c:pt idx="65">
                  <c:v>72.857852295607458</c:v>
                </c:pt>
                <c:pt idx="66">
                  <c:v>72.415456520443314</c:v>
                </c:pt>
                <c:pt idx="67">
                  <c:v>72.238642915960654</c:v>
                </c:pt>
                <c:pt idx="68">
                  <c:v>72.03135553357815</c:v>
                </c:pt>
                <c:pt idx="69">
                  <c:v>71.764168598055306</c:v>
                </c:pt>
                <c:pt idx="70">
                  <c:v>72.379030831393223</c:v>
                </c:pt>
                <c:pt idx="71">
                  <c:v>72.671947904221952</c:v>
                </c:pt>
                <c:pt idx="72">
                  <c:v>72.341956611847422</c:v>
                </c:pt>
                <c:pt idx="73">
                  <c:v>71.873094057880607</c:v>
                </c:pt>
                <c:pt idx="74">
                  <c:v>71.402060233627608</c:v>
                </c:pt>
                <c:pt idx="75">
                  <c:v>70.889599682930026</c:v>
                </c:pt>
                <c:pt idx="76">
                  <c:v>71.03333603921979</c:v>
                </c:pt>
                <c:pt idx="77">
                  <c:v>70.97190850504839</c:v>
                </c:pt>
                <c:pt idx="78">
                  <c:v>70.669536661314723</c:v>
                </c:pt>
                <c:pt idx="79">
                  <c:v>70.332315267972263</c:v>
                </c:pt>
                <c:pt idx="80">
                  <c:v>70.397263667498606</c:v>
                </c:pt>
                <c:pt idx="81">
                  <c:v>70.237060746040981</c:v>
                </c:pt>
                <c:pt idx="82">
                  <c:v>70.228187747354355</c:v>
                </c:pt>
                <c:pt idx="83">
                  <c:v>69.558332297593822</c:v>
                </c:pt>
                <c:pt idx="84">
                  <c:v>69.915809768840091</c:v>
                </c:pt>
                <c:pt idx="85">
                  <c:v>69.905452498119715</c:v>
                </c:pt>
                <c:pt idx="86">
                  <c:v>69.886531262138831</c:v>
                </c:pt>
                <c:pt idx="87">
                  <c:v>70.055738690388054</c:v>
                </c:pt>
                <c:pt idx="88">
                  <c:v>69.967774056959996</c:v>
                </c:pt>
                <c:pt idx="89">
                  <c:v>69.829484399999998</c:v>
                </c:pt>
                <c:pt idx="90">
                  <c:v>69.960999999999999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D-086F-4537-B573-CBE73A8F57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3458943"/>
        <c:axId val="1023461023"/>
      </c:lineChart>
      <c:catAx>
        <c:axId val="1023458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23461023"/>
        <c:crosses val="autoZero"/>
        <c:auto val="1"/>
        <c:lblAlgn val="ctr"/>
        <c:lblOffset val="100"/>
        <c:noMultiLvlLbl val="0"/>
      </c:catAx>
      <c:valAx>
        <c:axId val="1023461023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234589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'[Tentando deflacionar dados da tese da karol.xlsx]Planilha2'!$E$1</c:f>
              <c:strCache>
                <c:ptCount val="1"/>
                <c:pt idx="0">
                  <c:v>real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45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E1F8-4813-B2C9-5EFCBA6431B0}"/>
              </c:ext>
            </c:extLst>
          </c:dPt>
          <c:dPt>
            <c:idx val="46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E1F8-4813-B2C9-5EFCBA6431B0}"/>
              </c:ext>
            </c:extLst>
          </c:dPt>
          <c:dPt>
            <c:idx val="47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E1F8-4813-B2C9-5EFCBA6431B0}"/>
              </c:ext>
            </c:extLst>
          </c:dPt>
          <c:dPt>
            <c:idx val="48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E1F8-4813-B2C9-5EFCBA6431B0}"/>
              </c:ext>
            </c:extLst>
          </c:dPt>
          <c:dPt>
            <c:idx val="49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E1F8-4813-B2C9-5EFCBA6431B0}"/>
              </c:ext>
            </c:extLst>
          </c:dPt>
          <c:dPt>
            <c:idx val="50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E1F8-4813-B2C9-5EFCBA6431B0}"/>
              </c:ext>
            </c:extLst>
          </c:dPt>
          <c:dPt>
            <c:idx val="51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E1F8-4813-B2C9-5EFCBA6431B0}"/>
              </c:ext>
            </c:extLst>
          </c:dPt>
          <c:dPt>
            <c:idx val="52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E1F8-4813-B2C9-5EFCBA6431B0}"/>
              </c:ext>
            </c:extLst>
          </c:dPt>
          <c:dPt>
            <c:idx val="53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1-E1F8-4813-B2C9-5EFCBA6431B0}"/>
              </c:ext>
            </c:extLst>
          </c:dPt>
          <c:dPt>
            <c:idx val="54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E1F8-4813-B2C9-5EFCBA6431B0}"/>
              </c:ext>
            </c:extLst>
          </c:dPt>
          <c:dPt>
            <c:idx val="55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5-E1F8-4813-B2C9-5EFCBA6431B0}"/>
              </c:ext>
            </c:extLst>
          </c:dPt>
          <c:dPt>
            <c:idx val="56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7-E1F8-4813-B2C9-5EFCBA6431B0}"/>
              </c:ext>
            </c:extLst>
          </c:dPt>
          <c:dPt>
            <c:idx val="57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9-E1F8-4813-B2C9-5EFCBA6431B0}"/>
              </c:ext>
            </c:extLst>
          </c:dPt>
          <c:dPt>
            <c:idx val="58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B-E1F8-4813-B2C9-5EFCBA6431B0}"/>
              </c:ext>
            </c:extLst>
          </c:dPt>
          <c:dPt>
            <c:idx val="59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D-E1F8-4813-B2C9-5EFCBA6431B0}"/>
              </c:ext>
            </c:extLst>
          </c:dPt>
          <c:dPt>
            <c:idx val="60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F-E1F8-4813-B2C9-5EFCBA6431B0}"/>
              </c:ext>
            </c:extLst>
          </c:dPt>
          <c:dPt>
            <c:idx val="61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1-E1F8-4813-B2C9-5EFCBA6431B0}"/>
              </c:ext>
            </c:extLst>
          </c:dPt>
          <c:dPt>
            <c:idx val="62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3-E1F8-4813-B2C9-5EFCBA6431B0}"/>
              </c:ext>
            </c:extLst>
          </c:dPt>
          <c:dPt>
            <c:idx val="63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5-E1F8-4813-B2C9-5EFCBA6431B0}"/>
              </c:ext>
            </c:extLst>
          </c:dPt>
          <c:dPt>
            <c:idx val="64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7-E1F8-4813-B2C9-5EFCBA6431B0}"/>
              </c:ext>
            </c:extLst>
          </c:dPt>
          <c:dPt>
            <c:idx val="65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9-E1F8-4813-B2C9-5EFCBA6431B0}"/>
              </c:ext>
            </c:extLst>
          </c:dPt>
          <c:dPt>
            <c:idx val="66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B-E1F8-4813-B2C9-5EFCBA6431B0}"/>
              </c:ext>
            </c:extLst>
          </c:dPt>
          <c:dPt>
            <c:idx val="67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D-E1F8-4813-B2C9-5EFCBA6431B0}"/>
              </c:ext>
            </c:extLst>
          </c:dPt>
          <c:dPt>
            <c:idx val="68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F-E1F8-4813-B2C9-5EFCBA6431B0}"/>
              </c:ext>
            </c:extLst>
          </c:dPt>
          <c:dPt>
            <c:idx val="69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1-E1F8-4813-B2C9-5EFCBA6431B0}"/>
              </c:ext>
            </c:extLst>
          </c:dPt>
          <c:dPt>
            <c:idx val="70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3-E1F8-4813-B2C9-5EFCBA6431B0}"/>
              </c:ext>
            </c:extLst>
          </c:dPt>
          <c:dPt>
            <c:idx val="71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5-E1F8-4813-B2C9-5EFCBA6431B0}"/>
              </c:ext>
            </c:extLst>
          </c:dPt>
          <c:dPt>
            <c:idx val="72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7-E1F8-4813-B2C9-5EFCBA6431B0}"/>
              </c:ext>
            </c:extLst>
          </c:dPt>
          <c:dPt>
            <c:idx val="73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9-E1F8-4813-B2C9-5EFCBA6431B0}"/>
              </c:ext>
            </c:extLst>
          </c:dPt>
          <c:dPt>
            <c:idx val="74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B-E1F8-4813-B2C9-5EFCBA6431B0}"/>
              </c:ext>
            </c:extLst>
          </c:dPt>
          <c:dPt>
            <c:idx val="75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D-E1F8-4813-B2C9-5EFCBA6431B0}"/>
              </c:ext>
            </c:extLst>
          </c:dPt>
          <c:dPt>
            <c:idx val="76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F-E1F8-4813-B2C9-5EFCBA6431B0}"/>
              </c:ext>
            </c:extLst>
          </c:dPt>
          <c:dPt>
            <c:idx val="77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1-E1F8-4813-B2C9-5EFCBA6431B0}"/>
              </c:ext>
            </c:extLst>
          </c:dPt>
          <c:dPt>
            <c:idx val="78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3-E1F8-4813-B2C9-5EFCBA6431B0}"/>
              </c:ext>
            </c:extLst>
          </c:dPt>
          <c:dPt>
            <c:idx val="79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5-E1F8-4813-B2C9-5EFCBA6431B0}"/>
              </c:ext>
            </c:extLst>
          </c:dPt>
          <c:dPt>
            <c:idx val="80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7-E1F8-4813-B2C9-5EFCBA6431B0}"/>
              </c:ext>
            </c:extLst>
          </c:dPt>
          <c:dPt>
            <c:idx val="81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9-E1F8-4813-B2C9-5EFCBA6431B0}"/>
              </c:ext>
            </c:extLst>
          </c:dPt>
          <c:dPt>
            <c:idx val="82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B-E1F8-4813-B2C9-5EFCBA6431B0}"/>
              </c:ext>
            </c:extLst>
          </c:dPt>
          <c:dPt>
            <c:idx val="83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D-E1F8-4813-B2C9-5EFCBA6431B0}"/>
              </c:ext>
            </c:extLst>
          </c:dPt>
          <c:dPt>
            <c:idx val="84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F-E1F8-4813-B2C9-5EFCBA6431B0}"/>
              </c:ext>
            </c:extLst>
          </c:dPt>
          <c:dPt>
            <c:idx val="85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1-E1F8-4813-B2C9-5EFCBA6431B0}"/>
              </c:ext>
            </c:extLst>
          </c:dPt>
          <c:dPt>
            <c:idx val="86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3-E1F8-4813-B2C9-5EFCBA6431B0}"/>
              </c:ext>
            </c:extLst>
          </c:dPt>
          <c:dLbls>
            <c:dLbl>
              <c:idx val="0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54-E1F8-4813-B2C9-5EFCBA6431B0}"/>
                </c:ext>
              </c:extLst>
            </c:dLbl>
            <c:dLbl>
              <c:idx val="69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31-E1F8-4813-B2C9-5EFCBA6431B0}"/>
                </c:ext>
              </c:extLst>
            </c:dLbl>
            <c:dLbl>
              <c:idx val="90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56-E1F8-4813-B2C9-5EFCBA6431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'[Tentando deflacionar dados da tese da karol.xlsx]Planilha2'!$A$2:$A$92</c:f>
              <c:strCache>
                <c:ptCount val="91"/>
                <c:pt idx="0">
                  <c:v>2013.01</c:v>
                </c:pt>
                <c:pt idx="1">
                  <c:v>2013.02</c:v>
                </c:pt>
                <c:pt idx="2">
                  <c:v>2013.03</c:v>
                </c:pt>
                <c:pt idx="3">
                  <c:v>2013.04</c:v>
                </c:pt>
                <c:pt idx="4">
                  <c:v>2013.05</c:v>
                </c:pt>
                <c:pt idx="5">
                  <c:v>2013.06</c:v>
                </c:pt>
                <c:pt idx="6">
                  <c:v>2013.07</c:v>
                </c:pt>
                <c:pt idx="7">
                  <c:v>2013.08</c:v>
                </c:pt>
                <c:pt idx="8">
                  <c:v>2013.09</c:v>
                </c:pt>
                <c:pt idx="9">
                  <c:v>2013.10</c:v>
                </c:pt>
                <c:pt idx="10">
                  <c:v>2013.11</c:v>
                </c:pt>
                <c:pt idx="11">
                  <c:v>2013.12</c:v>
                </c:pt>
                <c:pt idx="12">
                  <c:v>2014.01</c:v>
                </c:pt>
                <c:pt idx="13">
                  <c:v>2014.02</c:v>
                </c:pt>
                <c:pt idx="14">
                  <c:v>2014.03</c:v>
                </c:pt>
                <c:pt idx="15">
                  <c:v>2014.04</c:v>
                </c:pt>
                <c:pt idx="16">
                  <c:v>2014.05</c:v>
                </c:pt>
                <c:pt idx="17">
                  <c:v>2014.06</c:v>
                </c:pt>
                <c:pt idx="18">
                  <c:v>2014.07</c:v>
                </c:pt>
                <c:pt idx="19">
                  <c:v>2014.08</c:v>
                </c:pt>
                <c:pt idx="20">
                  <c:v>2014.09</c:v>
                </c:pt>
                <c:pt idx="21">
                  <c:v>2014.10</c:v>
                </c:pt>
                <c:pt idx="22">
                  <c:v>2014.11</c:v>
                </c:pt>
                <c:pt idx="23">
                  <c:v>2014.12</c:v>
                </c:pt>
                <c:pt idx="24">
                  <c:v>2015.01</c:v>
                </c:pt>
                <c:pt idx="25">
                  <c:v>2015.02</c:v>
                </c:pt>
                <c:pt idx="26">
                  <c:v>2015.03</c:v>
                </c:pt>
                <c:pt idx="27">
                  <c:v>2015.04</c:v>
                </c:pt>
                <c:pt idx="28">
                  <c:v>2015.05</c:v>
                </c:pt>
                <c:pt idx="29">
                  <c:v>2015.06</c:v>
                </c:pt>
                <c:pt idx="30">
                  <c:v>2015.07</c:v>
                </c:pt>
                <c:pt idx="31">
                  <c:v>2015.08</c:v>
                </c:pt>
                <c:pt idx="32">
                  <c:v>2015.09</c:v>
                </c:pt>
                <c:pt idx="33">
                  <c:v>2015.10</c:v>
                </c:pt>
                <c:pt idx="34">
                  <c:v>2015.11</c:v>
                </c:pt>
                <c:pt idx="35">
                  <c:v>2015.12</c:v>
                </c:pt>
                <c:pt idx="36">
                  <c:v>2016.01</c:v>
                </c:pt>
                <c:pt idx="37">
                  <c:v>2016.02</c:v>
                </c:pt>
                <c:pt idx="38">
                  <c:v>2016.03</c:v>
                </c:pt>
                <c:pt idx="39">
                  <c:v>2016.04</c:v>
                </c:pt>
                <c:pt idx="40">
                  <c:v>2016.05</c:v>
                </c:pt>
                <c:pt idx="41">
                  <c:v>2016.06</c:v>
                </c:pt>
                <c:pt idx="42">
                  <c:v>2016.07</c:v>
                </c:pt>
                <c:pt idx="43">
                  <c:v>2016.08</c:v>
                </c:pt>
                <c:pt idx="44">
                  <c:v>2016.09</c:v>
                </c:pt>
                <c:pt idx="45">
                  <c:v>2016.10</c:v>
                </c:pt>
                <c:pt idx="46">
                  <c:v>2016.11</c:v>
                </c:pt>
                <c:pt idx="47">
                  <c:v>2016.12</c:v>
                </c:pt>
                <c:pt idx="48">
                  <c:v>2017.01</c:v>
                </c:pt>
                <c:pt idx="49">
                  <c:v>2017.02</c:v>
                </c:pt>
                <c:pt idx="50">
                  <c:v>2017.03</c:v>
                </c:pt>
                <c:pt idx="51">
                  <c:v>2017.04</c:v>
                </c:pt>
                <c:pt idx="52">
                  <c:v>2017.05</c:v>
                </c:pt>
                <c:pt idx="53">
                  <c:v>2017.06</c:v>
                </c:pt>
                <c:pt idx="54">
                  <c:v>2017.07</c:v>
                </c:pt>
                <c:pt idx="55">
                  <c:v>2017.08</c:v>
                </c:pt>
                <c:pt idx="56">
                  <c:v>2017.09</c:v>
                </c:pt>
                <c:pt idx="57">
                  <c:v>2017.10</c:v>
                </c:pt>
                <c:pt idx="58">
                  <c:v>2017.11</c:v>
                </c:pt>
                <c:pt idx="59">
                  <c:v>2017.12</c:v>
                </c:pt>
                <c:pt idx="60">
                  <c:v>2018.01</c:v>
                </c:pt>
                <c:pt idx="61">
                  <c:v>2018.02</c:v>
                </c:pt>
                <c:pt idx="62">
                  <c:v>2018.03</c:v>
                </c:pt>
                <c:pt idx="63">
                  <c:v>2018.04</c:v>
                </c:pt>
                <c:pt idx="64">
                  <c:v>2018.05</c:v>
                </c:pt>
                <c:pt idx="65">
                  <c:v>2018.06</c:v>
                </c:pt>
                <c:pt idx="66">
                  <c:v>2018.07</c:v>
                </c:pt>
                <c:pt idx="67">
                  <c:v>2018.08</c:v>
                </c:pt>
                <c:pt idx="68">
                  <c:v>2018.09</c:v>
                </c:pt>
                <c:pt idx="69">
                  <c:v>2018.10</c:v>
                </c:pt>
                <c:pt idx="70">
                  <c:v>2018.11</c:v>
                </c:pt>
                <c:pt idx="71">
                  <c:v>2018.12</c:v>
                </c:pt>
                <c:pt idx="72">
                  <c:v>2019.01</c:v>
                </c:pt>
                <c:pt idx="73">
                  <c:v>2019.02</c:v>
                </c:pt>
                <c:pt idx="74">
                  <c:v>2019.03</c:v>
                </c:pt>
                <c:pt idx="75">
                  <c:v>2019.04</c:v>
                </c:pt>
                <c:pt idx="76">
                  <c:v>2019.05</c:v>
                </c:pt>
                <c:pt idx="77">
                  <c:v>2019.06</c:v>
                </c:pt>
                <c:pt idx="78">
                  <c:v>2019.07</c:v>
                </c:pt>
                <c:pt idx="79">
                  <c:v>2019.08</c:v>
                </c:pt>
                <c:pt idx="80">
                  <c:v>2019.09</c:v>
                </c:pt>
                <c:pt idx="81">
                  <c:v>2019.10</c:v>
                </c:pt>
                <c:pt idx="82">
                  <c:v>2019.11</c:v>
                </c:pt>
                <c:pt idx="83">
                  <c:v>2019.12</c:v>
                </c:pt>
                <c:pt idx="84">
                  <c:v>2020.01</c:v>
                </c:pt>
                <c:pt idx="85">
                  <c:v>2020.02</c:v>
                </c:pt>
                <c:pt idx="86">
                  <c:v>2020.03</c:v>
                </c:pt>
                <c:pt idx="87">
                  <c:v>2020.04</c:v>
                </c:pt>
                <c:pt idx="88">
                  <c:v>2020.05</c:v>
                </c:pt>
                <c:pt idx="89">
                  <c:v>2020.06</c:v>
                </c:pt>
                <c:pt idx="90">
                  <c:v>2020.07</c:v>
                </c:pt>
              </c:strCache>
            </c:strRef>
          </c:cat>
          <c:val>
            <c:numRef>
              <c:f>'[Tentando deflacionar dados da tese da karol.xlsx]Planilha2'!$E$2:$E$92</c:f>
              <c:numCache>
                <c:formatCode>0.00</c:formatCode>
                <c:ptCount val="91"/>
                <c:pt idx="0">
                  <c:v>4.0642714626444452</c:v>
                </c:pt>
                <c:pt idx="1">
                  <c:v>4.2213428486822515</c:v>
                </c:pt>
                <c:pt idx="2">
                  <c:v>4.2001400005691911</c:v>
                </c:pt>
                <c:pt idx="3">
                  <c:v>4.1626916965825149</c:v>
                </c:pt>
                <c:pt idx="4">
                  <c:v>4.1271577623222306</c:v>
                </c:pt>
                <c:pt idx="5">
                  <c:v>4.0963185818527004</c:v>
                </c:pt>
                <c:pt idx="6">
                  <c:v>4.0821491101404899</c:v>
                </c:pt>
                <c:pt idx="7">
                  <c:v>4.0666376488074585</c:v>
                </c:pt>
                <c:pt idx="8">
                  <c:v>4.0510246225408029</c:v>
                </c:pt>
                <c:pt idx="9">
                  <c:v>4.0280646540129297</c:v>
                </c:pt>
                <c:pt idx="10">
                  <c:v>4.0163258425850907</c:v>
                </c:pt>
                <c:pt idx="11">
                  <c:v>4.1267979545086559</c:v>
                </c:pt>
                <c:pt idx="12">
                  <c:v>4.1181562349128624</c:v>
                </c:pt>
                <c:pt idx="13">
                  <c:v>4.0885520739668646</c:v>
                </c:pt>
                <c:pt idx="14">
                  <c:v>4.0855550862425263</c:v>
                </c:pt>
                <c:pt idx="15">
                  <c:v>4.0692589841660443</c:v>
                </c:pt>
                <c:pt idx="16">
                  <c:v>4.0370697918245684</c:v>
                </c:pt>
                <c:pt idx="17">
                  <c:v>4.0047830847702777</c:v>
                </c:pt>
                <c:pt idx="18">
                  <c:v>3.9922317888459671</c:v>
                </c:pt>
                <c:pt idx="19">
                  <c:v>3.9863162840224646</c:v>
                </c:pt>
                <c:pt idx="20">
                  <c:v>3.967740349453575</c:v>
                </c:pt>
                <c:pt idx="21">
                  <c:v>3.9471450533418033</c:v>
                </c:pt>
                <c:pt idx="22">
                  <c:v>3.9921264609631035</c:v>
                </c:pt>
                <c:pt idx="23">
                  <c:v>3.9901910011116248</c:v>
                </c:pt>
                <c:pt idx="24">
                  <c:v>3.9426189859305958</c:v>
                </c:pt>
                <c:pt idx="25">
                  <c:v>4.2406731779144362</c:v>
                </c:pt>
                <c:pt idx="26">
                  <c:v>4.213319944742028</c:v>
                </c:pt>
                <c:pt idx="27">
                  <c:v>4.1647314530889155</c:v>
                </c:pt>
                <c:pt idx="28">
                  <c:v>4.1228911687551815</c:v>
                </c:pt>
                <c:pt idx="29">
                  <c:v>4.0930555095680328</c:v>
                </c:pt>
                <c:pt idx="30">
                  <c:v>4.0616734138484487</c:v>
                </c:pt>
                <c:pt idx="31">
                  <c:v>4.0515277489736903</c:v>
                </c:pt>
                <c:pt idx="32">
                  <c:v>4.0077531054269864</c:v>
                </c:pt>
                <c:pt idx="33">
                  <c:v>4.2214054720428624</c:v>
                </c:pt>
                <c:pt idx="34">
                  <c:v>4.2944837509047353</c:v>
                </c:pt>
                <c:pt idx="35">
                  <c:v>4.3214501709309037</c:v>
                </c:pt>
                <c:pt idx="36">
                  <c:v>4.317763040908674</c:v>
                </c:pt>
                <c:pt idx="37">
                  <c:v>4.3188293610420203</c:v>
                </c:pt>
                <c:pt idx="38">
                  <c:v>4.3235203226360444</c:v>
                </c:pt>
                <c:pt idx="39">
                  <c:v>4.2823295429350612</c:v>
                </c:pt>
                <c:pt idx="40">
                  <c:v>4.2000293168607463</c:v>
                </c:pt>
                <c:pt idx="41">
                  <c:v>4.153483192406946</c:v>
                </c:pt>
                <c:pt idx="42">
                  <c:v>4.1229304418931774</c:v>
                </c:pt>
                <c:pt idx="43">
                  <c:v>4.1195373242154503</c:v>
                </c:pt>
                <c:pt idx="44">
                  <c:v>4.1128620408898753</c:v>
                </c:pt>
                <c:pt idx="45">
                  <c:v>4.1179394084532426</c:v>
                </c:pt>
                <c:pt idx="46">
                  <c:v>4.1206428015677332</c:v>
                </c:pt>
                <c:pt idx="47">
                  <c:v>4.1788228941760712</c:v>
                </c:pt>
                <c:pt idx="48">
                  <c:v>4.2009097793823837</c:v>
                </c:pt>
                <c:pt idx="49">
                  <c:v>4.1726464613645593</c:v>
                </c:pt>
                <c:pt idx="50">
                  <c:v>4.0868660580376295</c:v>
                </c:pt>
                <c:pt idx="51">
                  <c:v>4.0235934733322853</c:v>
                </c:pt>
                <c:pt idx="52">
                  <c:v>3.9912961958349675</c:v>
                </c:pt>
                <c:pt idx="53">
                  <c:v>3.9241815209603228</c:v>
                </c:pt>
                <c:pt idx="54">
                  <c:v>3.9203029257324773</c:v>
                </c:pt>
                <c:pt idx="55">
                  <c:v>4.163961639840255</c:v>
                </c:pt>
                <c:pt idx="56">
                  <c:v>4.2672626004740017</c:v>
                </c:pt>
                <c:pt idx="57">
                  <c:v>4.2647440473911233</c:v>
                </c:pt>
                <c:pt idx="58">
                  <c:v>4.3718500050318818</c:v>
                </c:pt>
                <c:pt idx="59">
                  <c:v>4.4407522163607105</c:v>
                </c:pt>
                <c:pt idx="60">
                  <c:v>4.5406414505242072</c:v>
                </c:pt>
                <c:pt idx="61">
                  <c:v>4.5466869883181795</c:v>
                </c:pt>
                <c:pt idx="62">
                  <c:v>4.5328830155398245</c:v>
                </c:pt>
                <c:pt idx="63">
                  <c:v>4.5401668866004581</c:v>
                </c:pt>
                <c:pt idx="64">
                  <c:v>4.6282910939384507</c:v>
                </c:pt>
                <c:pt idx="65">
                  <c:v>4.8228622233313718</c:v>
                </c:pt>
                <c:pt idx="66">
                  <c:v>4.7436379778025399</c:v>
                </c:pt>
                <c:pt idx="67">
                  <c:v>4.7003474291795593</c:v>
                </c:pt>
                <c:pt idx="68">
                  <c:v>4.8651355123371545</c:v>
                </c:pt>
                <c:pt idx="69">
                  <c:v>4.9396836854036525</c:v>
                </c:pt>
                <c:pt idx="70">
                  <c:v>4.8168034611082184</c:v>
                </c:pt>
                <c:pt idx="71">
                  <c:v>4.5738249070266868</c:v>
                </c:pt>
                <c:pt idx="72">
                  <c:v>4.4579190126965758</c:v>
                </c:pt>
                <c:pt idx="73">
                  <c:v>4.3577099874472891</c:v>
                </c:pt>
                <c:pt idx="74">
                  <c:v>4.4439831327005859</c:v>
                </c:pt>
                <c:pt idx="75">
                  <c:v>4.5542852107199199</c:v>
                </c:pt>
                <c:pt idx="76">
                  <c:v>4.6662589206934006</c:v>
                </c:pt>
                <c:pt idx="77">
                  <c:v>4.5796924827855783</c:v>
                </c:pt>
                <c:pt idx="78">
                  <c:v>4.4513101902714416</c:v>
                </c:pt>
                <c:pt idx="79">
                  <c:v>4.410651565560471</c:v>
                </c:pt>
                <c:pt idx="80">
                  <c:v>4.4226399254360214</c:v>
                </c:pt>
                <c:pt idx="81">
                  <c:v>4.473372876178324</c:v>
                </c:pt>
                <c:pt idx="82">
                  <c:v>4.4842069151834645</c:v>
                </c:pt>
                <c:pt idx="83">
                  <c:v>4.5517656249967162</c:v>
                </c:pt>
                <c:pt idx="84">
                  <c:v>4.590345883192847</c:v>
                </c:pt>
                <c:pt idx="85">
                  <c:v>4.5498992785621573</c:v>
                </c:pt>
                <c:pt idx="86">
                  <c:v>4.4587800805248072</c:v>
                </c:pt>
                <c:pt idx="87">
                  <c:v>4.0757005181805122</c:v>
                </c:pt>
                <c:pt idx="88">
                  <c:v>3.8417073364800003</c:v>
                </c:pt>
                <c:pt idx="89">
                  <c:v>3.9782704</c:v>
                </c:pt>
                <c:pt idx="90">
                  <c:v>4.1440000000000001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5-E1F8-4813-B2C9-5EFCBA6431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93326207"/>
        <c:axId val="793327039"/>
      </c:lineChart>
      <c:catAx>
        <c:axId val="7933262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93327039"/>
        <c:crosses val="autoZero"/>
        <c:auto val="1"/>
        <c:lblAlgn val="ctr"/>
        <c:lblOffset val="100"/>
        <c:noMultiLvlLbl val="0"/>
      </c:catAx>
      <c:valAx>
        <c:axId val="7933270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933262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0.05808</cdr:x>
      <cdr:y>0.23674</cdr:y>
    </cdr:from>
    <cdr:to>
      <cdr:x>0.33779</cdr:x>
      <cdr:y>0.44688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610771" y="1030117"/>
          <a:ext cx="294132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t-BR" sz="1600" dirty="0" smtClean="0"/>
            <a:t>Média pré-adoção da política de preços: R$56,90</a:t>
          </a:r>
          <a:endParaRPr lang="pt-BR" sz="1600" dirty="0"/>
        </a:p>
      </cdr:txBody>
    </cdr:sp>
  </cdr:relSizeAnchor>
  <cdr:relSizeAnchor xmlns:cdr="http://schemas.openxmlformats.org/drawingml/2006/chartDrawing">
    <cdr:from>
      <cdr:x>0.58331</cdr:x>
      <cdr:y>0.42299</cdr:y>
    </cdr:from>
    <cdr:to>
      <cdr:x>0.86302</cdr:x>
      <cdr:y>0.63313</cdr:y>
    </cdr:to>
    <cdr:sp macro="" textlink="">
      <cdr:nvSpPr>
        <cdr:cNvPr id="3" name="CaixaDeTexto 1"/>
        <cdr:cNvSpPr txBox="1"/>
      </cdr:nvSpPr>
      <cdr:spPr>
        <a:xfrm xmlns:a="http://schemas.openxmlformats.org/drawingml/2006/main">
          <a:off x="6133904" y="1840572"/>
          <a:ext cx="294132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600" dirty="0" smtClean="0"/>
            <a:t>Média pós-adoção da política de preços: R$69</a:t>
          </a:r>
        </a:p>
        <a:p xmlns:a="http://schemas.openxmlformats.org/drawingml/2006/main">
          <a:r>
            <a:rPr lang="pt-BR" sz="1600" dirty="0" smtClean="0"/>
            <a:t>(+15,8%)</a:t>
          </a:r>
          <a:endParaRPr lang="pt-BR" sz="16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90DD-0237-498D-B7FE-1185842C876B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4ED4-0AF4-4D8C-9EB9-C959D257A1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4195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90DD-0237-498D-B7FE-1185842C876B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4ED4-0AF4-4D8C-9EB9-C959D257A1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2914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90DD-0237-498D-B7FE-1185842C876B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4ED4-0AF4-4D8C-9EB9-C959D257A1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587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90DD-0237-498D-B7FE-1185842C876B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4ED4-0AF4-4D8C-9EB9-C959D257A1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7026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90DD-0237-498D-B7FE-1185842C876B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4ED4-0AF4-4D8C-9EB9-C959D257A1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64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90DD-0237-498D-B7FE-1185842C876B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4ED4-0AF4-4D8C-9EB9-C959D257A1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8422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90DD-0237-498D-B7FE-1185842C876B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4ED4-0AF4-4D8C-9EB9-C959D257A1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0914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90DD-0237-498D-B7FE-1185842C876B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4ED4-0AF4-4D8C-9EB9-C959D257A1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221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90DD-0237-498D-B7FE-1185842C876B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4ED4-0AF4-4D8C-9EB9-C959D257A1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816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90DD-0237-498D-B7FE-1185842C876B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4ED4-0AF4-4D8C-9EB9-C959D257A1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2359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90DD-0237-498D-B7FE-1185842C876B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34ED4-0AF4-4D8C-9EB9-C959D257A1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8536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790DD-0237-498D-B7FE-1185842C876B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4ED4-0AF4-4D8C-9EB9-C959D257A1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878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eps.com.br/" TargetMode="External"/><Relationship Id="rId2" Type="http://schemas.openxmlformats.org/officeDocument/2006/relationships/hyperlink" Target="mailto:contato@ibeps.com.br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827757"/>
            <a:ext cx="9144000" cy="2387600"/>
          </a:xfrm>
        </p:spPr>
        <p:txBody>
          <a:bodyPr/>
          <a:lstStyle/>
          <a:p>
            <a:r>
              <a:rPr lang="pt-BR" dirty="0" smtClean="0"/>
              <a:t>Quatro </a:t>
            </a:r>
            <a:r>
              <a:rPr lang="pt-BR" dirty="0"/>
              <a:t>a</a:t>
            </a:r>
            <a:r>
              <a:rPr lang="pt-BR" dirty="0" smtClean="0"/>
              <a:t>spectos </a:t>
            </a:r>
            <a:r>
              <a:rPr lang="pt-BR" dirty="0" smtClean="0"/>
              <a:t>econômicos </a:t>
            </a:r>
            <a:r>
              <a:rPr lang="pt-BR" dirty="0" smtClean="0"/>
              <a:t>das privatizações no Brasil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400828"/>
            <a:ext cx="9144000" cy="1655762"/>
          </a:xfrm>
        </p:spPr>
        <p:txBody>
          <a:bodyPr>
            <a:normAutofit/>
          </a:bodyPr>
          <a:lstStyle/>
          <a:p>
            <a:r>
              <a:rPr lang="pt-BR" sz="2000" dirty="0" smtClean="0"/>
              <a:t>Eric Gil Dantas</a:t>
            </a:r>
          </a:p>
          <a:p>
            <a:r>
              <a:rPr lang="pt-BR" sz="2000" dirty="0" smtClean="0"/>
              <a:t>Economista do </a:t>
            </a:r>
            <a:r>
              <a:rPr lang="pt-BR" sz="2000" dirty="0" err="1" smtClean="0"/>
              <a:t>Ibeps</a:t>
            </a:r>
            <a:r>
              <a:rPr lang="pt-BR" sz="2000" dirty="0" smtClean="0"/>
              <a:t>, é doutor em Ciência Política</a:t>
            </a:r>
            <a:endParaRPr lang="pt-BR" sz="2000" dirty="0"/>
          </a:p>
        </p:txBody>
      </p:sp>
      <p:pic>
        <p:nvPicPr>
          <p:cNvPr id="4098" name="Picture 2" descr="Ibep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6352" y="253234"/>
            <a:ext cx="3384459" cy="1574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FNP - Federação Nacional dos Petroleir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347" y="595711"/>
            <a:ext cx="4024539" cy="735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301916" y="5789880"/>
            <a:ext cx="7588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Seminário Nacional  de Greve da FNP, 15 de agosto de 2020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37776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3) Os </a:t>
            </a:r>
            <a:r>
              <a:rPr lang="pt-BR" dirty="0" smtClean="0"/>
              <a:t>empregos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448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Quantidade de pessoal efetivo</a:t>
            </a:r>
            <a:r>
              <a:rPr lang="pt-BR" dirty="0" smtClean="0"/>
              <a:t> nas </a:t>
            </a:r>
            <a:r>
              <a:rPr lang="pt-BR" dirty="0" smtClean="0"/>
              <a:t>estatais (em milhares)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0148990"/>
              </p:ext>
            </p:extLst>
          </p:nvPr>
        </p:nvGraphicFramePr>
        <p:xfrm>
          <a:off x="339634" y="1825624"/>
          <a:ext cx="11547566" cy="4862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Conector de Seta Reta 4"/>
          <p:cNvCxnSpPr/>
          <p:nvPr/>
        </p:nvCxnSpPr>
        <p:spPr>
          <a:xfrm>
            <a:off x="7511142" y="2978331"/>
            <a:ext cx="3888000" cy="78377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9425353" y="3177328"/>
            <a:ext cx="11113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-13%</a:t>
            </a:r>
            <a:endParaRPr lang="pt-B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09451" y="6411184"/>
            <a:ext cx="33174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Fonte: 13º Boletim das Empresas Estatais </a:t>
            </a:r>
            <a:r>
              <a:rPr lang="pt-BR" sz="1200" dirty="0" smtClean="0"/>
              <a:t>Federais</a:t>
            </a:r>
            <a:endParaRPr lang="pt-BR" sz="1200" dirty="0" smtClean="0"/>
          </a:p>
        </p:txBody>
      </p:sp>
      <p:sp>
        <p:nvSpPr>
          <p:cNvPr id="8" name="CaixaDeTexto 7"/>
          <p:cNvSpPr txBox="1"/>
          <p:nvPr/>
        </p:nvSpPr>
        <p:spPr>
          <a:xfrm>
            <a:off x="6376504" y="1640958"/>
            <a:ext cx="2269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549,5</a:t>
            </a:r>
            <a:r>
              <a:rPr lang="pt-BR" dirty="0"/>
              <a:t> </a:t>
            </a:r>
            <a:r>
              <a:rPr lang="pt-BR" dirty="0" smtClean="0"/>
              <a:t>mil empregados</a:t>
            </a:r>
            <a:endParaRPr lang="pt-BR" dirty="0"/>
          </a:p>
        </p:txBody>
      </p:sp>
      <p:cxnSp>
        <p:nvCxnSpPr>
          <p:cNvPr id="10" name="Conector de Seta Reta 9"/>
          <p:cNvCxnSpPr/>
          <p:nvPr/>
        </p:nvCxnSpPr>
        <p:spPr>
          <a:xfrm flipV="1">
            <a:off x="7511142" y="2076994"/>
            <a:ext cx="0" cy="4049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39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Pagam melhores salários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665163" y="2505075"/>
            <a:ext cx="5157787" cy="3684588"/>
          </a:xfrm>
        </p:spPr>
        <p:txBody>
          <a:bodyPr>
            <a:normAutofit/>
          </a:bodyPr>
          <a:lstStyle/>
          <a:p>
            <a:r>
              <a:rPr lang="pt-BR" dirty="0" smtClean="0"/>
              <a:t>Em levantamento do TCU em que o órgão confrontava remuneração de </a:t>
            </a:r>
            <a:r>
              <a:rPr lang="pt-BR" dirty="0" smtClean="0"/>
              <a:t>iguais cargos entre </a:t>
            </a:r>
            <a:r>
              <a:rPr lang="pt-BR" dirty="0" smtClean="0"/>
              <a:t>empresas privadas e estatais, feito em 2019, chegou-se a conclusão de que em quase </a:t>
            </a:r>
            <a:r>
              <a:rPr lang="pt-BR" dirty="0"/>
              <a:t>86% </a:t>
            </a:r>
            <a:r>
              <a:rPr lang="pt-BR" dirty="0" smtClean="0"/>
              <a:t>dos casos estatais os salários eram superiores </a:t>
            </a:r>
            <a:r>
              <a:rPr lang="pt-BR" dirty="0"/>
              <a:t>àquelas do setor privado.</a:t>
            </a:r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 smtClean="0"/>
              <a:t>Por outro lado em levantamento feito pelo </a:t>
            </a:r>
            <a:r>
              <a:rPr lang="pt-BR" dirty="0" err="1" smtClean="0"/>
              <a:t>Ibeps</a:t>
            </a:r>
            <a:r>
              <a:rPr lang="pt-BR" dirty="0" smtClean="0"/>
              <a:t> para o ano de 2018...</a:t>
            </a:r>
            <a:endParaRPr lang="pt-BR" dirty="0"/>
          </a:p>
        </p:txBody>
      </p:sp>
      <p:graphicFrame>
        <p:nvGraphicFramePr>
          <p:cNvPr id="11" name="Espaço Reservado para Conteúdo 1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292430189"/>
              </p:ext>
            </p:extLst>
          </p:nvPr>
        </p:nvGraphicFramePr>
        <p:xfrm>
          <a:off x="6097588" y="2559548"/>
          <a:ext cx="5802478" cy="36301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7431">
                  <a:extLst>
                    <a:ext uri="{9D8B030D-6E8A-4147-A177-3AD203B41FA5}">
                      <a16:colId xmlns:a16="http://schemas.microsoft.com/office/drawing/2014/main" val="3738825690"/>
                    </a:ext>
                  </a:extLst>
                </a:gridCol>
                <a:gridCol w="1989915">
                  <a:extLst>
                    <a:ext uri="{9D8B030D-6E8A-4147-A177-3AD203B41FA5}">
                      <a16:colId xmlns:a16="http://schemas.microsoft.com/office/drawing/2014/main" val="3393786867"/>
                    </a:ext>
                  </a:extLst>
                </a:gridCol>
                <a:gridCol w="1476575">
                  <a:extLst>
                    <a:ext uri="{9D8B030D-6E8A-4147-A177-3AD203B41FA5}">
                      <a16:colId xmlns:a16="http://schemas.microsoft.com/office/drawing/2014/main" val="2375056209"/>
                    </a:ext>
                  </a:extLst>
                </a:gridCol>
                <a:gridCol w="1228557">
                  <a:extLst>
                    <a:ext uri="{9D8B030D-6E8A-4147-A177-3AD203B41FA5}">
                      <a16:colId xmlns:a16="http://schemas.microsoft.com/office/drawing/2014/main" val="1148621451"/>
                    </a:ext>
                  </a:extLst>
                </a:gridCol>
              </a:tblGrid>
              <a:tr h="55952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 smtClean="0">
                          <a:effectLst/>
                        </a:rPr>
                        <a:t>Massa </a:t>
                      </a:r>
                      <a:r>
                        <a:rPr lang="pt-BR" sz="1800" u="none" strike="noStrike" dirty="0" smtClean="0">
                          <a:effectLst/>
                        </a:rPr>
                        <a:t>salarial (US$)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Trabalhadores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 smtClean="0">
                          <a:effectLst/>
                        </a:rPr>
                        <a:t>Proporção (US$/trabalhador)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973052"/>
                  </a:ext>
                </a:extLst>
              </a:tr>
              <a:tr h="55952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 err="1">
                          <a:effectLst/>
                        </a:rPr>
                        <a:t>Equinor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2.863.000.000,00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20.525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139.488,43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9592718"/>
                  </a:ext>
                </a:extLst>
              </a:tr>
              <a:tr h="55952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Shell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10.167.000.000,00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81.000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125.518,52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7544604"/>
                  </a:ext>
                </a:extLst>
              </a:tr>
              <a:tr h="55952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BP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7.931.000.000,00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73.000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108.643,84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007983"/>
                  </a:ext>
                </a:extLst>
              </a:tr>
              <a:tr h="55952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sng" strike="noStrike" dirty="0">
                          <a:effectLst/>
                        </a:rPr>
                        <a:t>Petrobras</a:t>
                      </a:r>
                      <a:endParaRPr lang="pt-BR" sz="1800" b="1" i="0" u="sng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sng" strike="noStrike" dirty="0">
                          <a:effectLst/>
                        </a:rPr>
                        <a:t>6.331.200.000,00</a:t>
                      </a:r>
                      <a:endParaRPr lang="pt-BR" sz="18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sng" strike="noStrike" dirty="0">
                          <a:effectLst/>
                        </a:rPr>
                        <a:t>63.361</a:t>
                      </a:r>
                      <a:endParaRPr lang="pt-BR" sz="18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sng" strike="noStrike" dirty="0">
                          <a:effectLst/>
                        </a:rPr>
                        <a:t>99.922,67</a:t>
                      </a:r>
                      <a:endParaRPr lang="pt-BR" sz="18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4282541"/>
                  </a:ext>
                </a:extLst>
              </a:tr>
              <a:tr h="55952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9.099.000.000,00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104.460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87.105,11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89182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18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4) Preço </a:t>
            </a:r>
            <a:r>
              <a:rPr lang="pt-BR" dirty="0" smtClean="0"/>
              <a:t>e renda disponível da população</a:t>
            </a:r>
            <a:endParaRPr lang="pt-BR" dirty="0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31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GLP – preço médio em valores de julho de 2020</a:t>
            </a:r>
            <a:endParaRPr lang="pt-BR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410368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1041008" y="6311900"/>
            <a:ext cx="3757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Fonte: ANP; IBGE [Elaboração própria]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729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Gasolina comum – preço médio em valores de julho de 2020</a:t>
            </a:r>
            <a:endParaRPr lang="pt-BR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9601225"/>
              </p:ext>
            </p:extLst>
          </p:nvPr>
        </p:nvGraphicFramePr>
        <p:xfrm>
          <a:off x="838200" y="1825624"/>
          <a:ext cx="10515600" cy="4701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1433120" y="3370217"/>
            <a:ext cx="4662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Média pré-adoção da política de preços: R$4,12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6531428" y="1933303"/>
            <a:ext cx="544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Média pós-adoção da política de preços: R$4,43 (+7,6%)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984738" y="6527409"/>
            <a:ext cx="3757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Fonte: ANP; IBGE [Elaboração própria]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352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Peso do GLP e da gasolina comum na cesta de consumo das famílias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Segundo </a:t>
            </a:r>
            <a:r>
              <a:rPr lang="pt-BR" dirty="0" smtClean="0"/>
              <a:t>a POF 2017-2018, o gasto com gás doméstico equivale a 0,92% das despesas monetárias de uma família brasileira média, e 2,63% das despesas totais das famílias com </a:t>
            </a:r>
            <a:r>
              <a:rPr lang="pt-BR" dirty="0" smtClean="0"/>
              <a:t>renda de </a:t>
            </a:r>
            <a:r>
              <a:rPr lang="pt-BR" dirty="0" smtClean="0"/>
              <a:t>até R$1.908;</a:t>
            </a:r>
          </a:p>
          <a:p>
            <a:endParaRPr lang="pt-BR" dirty="0" smtClean="0"/>
          </a:p>
          <a:p>
            <a:r>
              <a:rPr lang="pt-BR" dirty="0" smtClean="0"/>
              <a:t>Já a gasolina equivale a 2,6% das despesas monetárias totais de uma família brasileira, enquanto que ocupa 2,9% das despesas de uma família com </a:t>
            </a:r>
            <a:r>
              <a:rPr lang="pt-BR" dirty="0" smtClean="0"/>
              <a:t>renda de </a:t>
            </a:r>
            <a:r>
              <a:rPr lang="pt-BR" dirty="0" smtClean="0"/>
              <a:t>até R$1.908.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695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Em </a:t>
            </a:r>
            <a:r>
              <a:rPr lang="pt-BR" dirty="0" smtClean="0"/>
              <a:t>síntese</a:t>
            </a:r>
            <a:r>
              <a:rPr lang="pt-BR" dirty="0" smtClean="0"/>
              <a:t>...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004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 estatais brasileiras...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pt-BR" dirty="0" smtClean="0"/>
          </a:p>
          <a:p>
            <a:r>
              <a:rPr lang="pt-BR" dirty="0" smtClean="0"/>
              <a:t>Em dez anos arrecadaram </a:t>
            </a:r>
            <a:r>
              <a:rPr lang="pt-BR" dirty="0" smtClean="0"/>
              <a:t>R$ 210,6 bi </a:t>
            </a:r>
            <a:r>
              <a:rPr lang="pt-BR" dirty="0" smtClean="0"/>
              <a:t>em dividendos </a:t>
            </a:r>
            <a:r>
              <a:rPr lang="pt-BR" dirty="0" smtClean="0"/>
              <a:t>para o Tesouro Nacional;</a:t>
            </a:r>
          </a:p>
          <a:p>
            <a:endParaRPr lang="pt-BR" dirty="0"/>
          </a:p>
          <a:p>
            <a:r>
              <a:rPr lang="pt-BR" dirty="0" smtClean="0"/>
              <a:t>Foram responsáveis por um investimento equivalente a 5,3% da formação bruta de capital da economia brasileira, em 2019, e de 14% em 2013;</a:t>
            </a:r>
          </a:p>
          <a:p>
            <a:endParaRPr lang="pt-BR" dirty="0"/>
          </a:p>
          <a:p>
            <a:r>
              <a:rPr lang="pt-BR" dirty="0" smtClean="0"/>
              <a:t>Garantiram </a:t>
            </a:r>
            <a:r>
              <a:rPr lang="pt-BR" dirty="0" smtClean="0"/>
              <a:t>empregos mais bem </a:t>
            </a:r>
            <a:r>
              <a:rPr lang="pt-BR" dirty="0" smtClean="0"/>
              <a:t>pagos do que a baixa média brasileira;</a:t>
            </a:r>
            <a:endParaRPr lang="pt-BR" dirty="0" smtClean="0"/>
          </a:p>
          <a:p>
            <a:endParaRPr lang="pt-BR" dirty="0"/>
          </a:p>
          <a:p>
            <a:r>
              <a:rPr lang="pt-BR" dirty="0" smtClean="0"/>
              <a:t>Pode </a:t>
            </a:r>
            <a:r>
              <a:rPr lang="pt-BR" dirty="0" smtClean="0"/>
              <a:t>ser uma ferramenta para </a:t>
            </a:r>
            <a:r>
              <a:rPr lang="pt-BR" dirty="0" smtClean="0"/>
              <a:t>disponibilizar bens a </a:t>
            </a:r>
            <a:r>
              <a:rPr lang="pt-BR" dirty="0" smtClean="0"/>
              <a:t>preços mais jutos à sociedade.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162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1850" y="2131769"/>
            <a:ext cx="10515600" cy="2852737"/>
          </a:xfrm>
        </p:spPr>
        <p:txBody>
          <a:bodyPr/>
          <a:lstStyle/>
          <a:p>
            <a:r>
              <a:rPr lang="pt-BR" dirty="0" smtClean="0"/>
              <a:t>Obrigado!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>
          <a:xfrm>
            <a:off x="831850" y="5190978"/>
            <a:ext cx="10515600" cy="898672"/>
          </a:xfrm>
        </p:spPr>
        <p:txBody>
          <a:bodyPr/>
          <a:lstStyle/>
          <a:p>
            <a:r>
              <a:rPr lang="pt-BR" dirty="0" smtClean="0">
                <a:hlinkClick r:id="rId2"/>
              </a:rPr>
              <a:t>contato@ibeps.com.br</a:t>
            </a:r>
            <a:endParaRPr lang="pt-BR" dirty="0" smtClean="0"/>
          </a:p>
          <a:p>
            <a:r>
              <a:rPr lang="pt-BR" dirty="0" smtClean="0">
                <a:hlinkClick r:id="rId3"/>
              </a:rPr>
              <a:t>www.ibeps.com.br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6" name="Picture 2" descr="Ibep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797" y="825023"/>
            <a:ext cx="4967705" cy="2311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333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Quatro aspectos econômicos das privatizações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Arrecadação</a:t>
            </a:r>
            <a:r>
              <a:rPr lang="pt-BR" dirty="0" smtClean="0"/>
              <a:t>;</a:t>
            </a:r>
          </a:p>
          <a:p>
            <a:r>
              <a:rPr lang="pt-BR" dirty="0" smtClean="0"/>
              <a:t>Investimentos;</a:t>
            </a:r>
          </a:p>
          <a:p>
            <a:r>
              <a:rPr lang="pt-BR" dirty="0" smtClean="0"/>
              <a:t>Empregos;</a:t>
            </a:r>
            <a:endParaRPr lang="pt-BR" dirty="0" smtClean="0"/>
          </a:p>
          <a:p>
            <a:r>
              <a:rPr lang="pt-BR" dirty="0" smtClean="0"/>
              <a:t>Preços e renda disponível para os brasileiros.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039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1) Arrecadação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47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Dividendos de estatais apropriados pelo Tesouro Nacional (em bilhões de reais - valores de </a:t>
            </a:r>
            <a:r>
              <a:rPr lang="pt-BR" sz="3600" dirty="0" err="1" smtClean="0"/>
              <a:t>jul</a:t>
            </a:r>
            <a:r>
              <a:rPr lang="pt-BR" sz="3600" dirty="0" smtClean="0"/>
              <a:t>/20)</a:t>
            </a:r>
            <a:endParaRPr lang="pt-BR" sz="3600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0820169"/>
              </p:ext>
            </p:extLst>
          </p:nvPr>
        </p:nvGraphicFramePr>
        <p:xfrm>
          <a:off x="838201" y="1690688"/>
          <a:ext cx="10128249" cy="4592546"/>
        </p:xfrm>
        <a:graphic>
          <a:graphicData uri="http://schemas.openxmlformats.org/drawingml/2006/table">
            <a:tbl>
              <a:tblPr firstRow="1" firstCol="1" bandRow="1"/>
              <a:tblGrid>
                <a:gridCol w="2165623">
                  <a:extLst>
                    <a:ext uri="{9D8B030D-6E8A-4147-A177-3AD203B41FA5}">
                      <a16:colId xmlns:a16="http://schemas.microsoft.com/office/drawing/2014/main" val="1193428672"/>
                    </a:ext>
                  </a:extLst>
                </a:gridCol>
                <a:gridCol w="739481">
                  <a:extLst>
                    <a:ext uri="{9D8B030D-6E8A-4147-A177-3AD203B41FA5}">
                      <a16:colId xmlns:a16="http://schemas.microsoft.com/office/drawing/2014/main" val="231892638"/>
                    </a:ext>
                  </a:extLst>
                </a:gridCol>
                <a:gridCol w="739481">
                  <a:extLst>
                    <a:ext uri="{9D8B030D-6E8A-4147-A177-3AD203B41FA5}">
                      <a16:colId xmlns:a16="http://schemas.microsoft.com/office/drawing/2014/main" val="2105001678"/>
                    </a:ext>
                  </a:extLst>
                </a:gridCol>
                <a:gridCol w="739481">
                  <a:extLst>
                    <a:ext uri="{9D8B030D-6E8A-4147-A177-3AD203B41FA5}">
                      <a16:colId xmlns:a16="http://schemas.microsoft.com/office/drawing/2014/main" val="1737436766"/>
                    </a:ext>
                  </a:extLst>
                </a:gridCol>
                <a:gridCol w="739481">
                  <a:extLst>
                    <a:ext uri="{9D8B030D-6E8A-4147-A177-3AD203B41FA5}">
                      <a16:colId xmlns:a16="http://schemas.microsoft.com/office/drawing/2014/main" val="3446058172"/>
                    </a:ext>
                  </a:extLst>
                </a:gridCol>
                <a:gridCol w="739481">
                  <a:extLst>
                    <a:ext uri="{9D8B030D-6E8A-4147-A177-3AD203B41FA5}">
                      <a16:colId xmlns:a16="http://schemas.microsoft.com/office/drawing/2014/main" val="1442787130"/>
                    </a:ext>
                  </a:extLst>
                </a:gridCol>
                <a:gridCol w="739481">
                  <a:extLst>
                    <a:ext uri="{9D8B030D-6E8A-4147-A177-3AD203B41FA5}">
                      <a16:colId xmlns:a16="http://schemas.microsoft.com/office/drawing/2014/main" val="886829973"/>
                    </a:ext>
                  </a:extLst>
                </a:gridCol>
                <a:gridCol w="660251">
                  <a:extLst>
                    <a:ext uri="{9D8B030D-6E8A-4147-A177-3AD203B41FA5}">
                      <a16:colId xmlns:a16="http://schemas.microsoft.com/office/drawing/2014/main" val="228787212"/>
                    </a:ext>
                  </a:extLst>
                </a:gridCol>
                <a:gridCol w="660251">
                  <a:extLst>
                    <a:ext uri="{9D8B030D-6E8A-4147-A177-3AD203B41FA5}">
                      <a16:colId xmlns:a16="http://schemas.microsoft.com/office/drawing/2014/main" val="3765755312"/>
                    </a:ext>
                  </a:extLst>
                </a:gridCol>
                <a:gridCol w="660251">
                  <a:extLst>
                    <a:ext uri="{9D8B030D-6E8A-4147-A177-3AD203B41FA5}">
                      <a16:colId xmlns:a16="http://schemas.microsoft.com/office/drawing/2014/main" val="2264168200"/>
                    </a:ext>
                  </a:extLst>
                </a:gridCol>
                <a:gridCol w="739481">
                  <a:extLst>
                    <a:ext uri="{9D8B030D-6E8A-4147-A177-3AD203B41FA5}">
                      <a16:colId xmlns:a16="http://schemas.microsoft.com/office/drawing/2014/main" val="583769568"/>
                    </a:ext>
                  </a:extLst>
                </a:gridCol>
                <a:gridCol w="805506">
                  <a:extLst>
                    <a:ext uri="{9D8B030D-6E8A-4147-A177-3AD203B41FA5}">
                      <a16:colId xmlns:a16="http://schemas.microsoft.com/office/drawing/2014/main" val="1200930522"/>
                    </a:ext>
                  </a:extLst>
                </a:gridCol>
              </a:tblGrid>
              <a:tr h="4056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2010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2011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2012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2013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2014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2015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2016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2017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2018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2019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u="sng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total</a:t>
                      </a:r>
                      <a:endParaRPr lang="pt-BR" sz="1800" b="1" u="sng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515440"/>
                  </a:ext>
                </a:extLst>
              </a:tr>
              <a:tr h="4186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Total</a:t>
                      </a:r>
                      <a:endParaRPr lang="pt-BR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37,04 </a:t>
                      </a:r>
                      <a:endParaRPr lang="pt-BR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31,17 </a:t>
                      </a:r>
                      <a:endParaRPr lang="pt-BR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41,31 </a:t>
                      </a:r>
                      <a:endParaRPr lang="pt-BR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23,75 </a:t>
                      </a:r>
                      <a:endParaRPr lang="pt-BR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23,71 </a:t>
                      </a:r>
                      <a:endParaRPr lang="pt-BR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14,22 </a:t>
                      </a:r>
                      <a:endParaRPr lang="pt-BR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3,26 </a:t>
                      </a:r>
                      <a:endParaRPr lang="pt-BR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6,13 </a:t>
                      </a:r>
                      <a:endParaRPr lang="pt-BR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8,22 </a:t>
                      </a:r>
                      <a:endParaRPr lang="pt-BR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21,44 </a:t>
                      </a:r>
                      <a:endParaRPr lang="pt-BR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210,26 </a:t>
                      </a:r>
                      <a:endParaRPr lang="pt-BR" sz="1800" b="1" u="sng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2800985"/>
                  </a:ext>
                </a:extLst>
              </a:tr>
              <a:tr h="4186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Banco do Brasil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5,42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4,09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4,38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4,79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3,02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3,53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1,52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1,53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2,36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3,81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34,45 </a:t>
                      </a:r>
                      <a:endParaRPr lang="pt-BR" sz="1800" b="1" u="sng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7228279"/>
                  </a:ext>
                </a:extLst>
              </a:tr>
              <a:tr h="4186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BNB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0,49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0,38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0,18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0,32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0,12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0,29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0,04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0,11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0,08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0,18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2,20 </a:t>
                      </a:r>
                      <a:endParaRPr lang="pt-BR" sz="1800" b="1" u="sng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3271166"/>
                  </a:ext>
                </a:extLst>
              </a:tr>
              <a:tr h="4186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BNDES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16,73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10,78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19,07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9,70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11,37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5,86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0,25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3,79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1,61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9,79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88,95 </a:t>
                      </a:r>
                      <a:endParaRPr lang="pt-BR" sz="1800" b="1" u="sng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6665443"/>
                  </a:ext>
                </a:extLst>
              </a:tr>
              <a:tr h="4186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Caixa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6,51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5,75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11,35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5,54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5,45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4,00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0,85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0,08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3,00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4,90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47,43 </a:t>
                      </a:r>
                      <a:endParaRPr lang="pt-BR" sz="1800" b="1" u="sng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9666539"/>
                  </a:ext>
                </a:extLst>
              </a:tr>
              <a:tr h="4186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Correios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0,10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2,72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1,22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0,56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 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 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 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 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 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 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4,59 </a:t>
                      </a:r>
                      <a:endParaRPr lang="pt-BR" sz="1800" b="1" u="sng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0080375"/>
                  </a:ext>
                </a:extLst>
              </a:tr>
              <a:tr h="4186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Eletrobrás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1,09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0,78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1,07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0,37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0,29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0,00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 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0,00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 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0,49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4,09 </a:t>
                      </a:r>
                      <a:endParaRPr lang="pt-BR" sz="1800" b="1" u="sng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4421667"/>
                  </a:ext>
                </a:extLst>
              </a:tr>
              <a:tr h="4186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IRB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0,19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0,22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0,22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0,11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0,11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0,14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0,10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0,08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0,09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0,09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1,34 </a:t>
                      </a:r>
                      <a:endParaRPr lang="pt-BR" sz="1800" b="1" u="sng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494707"/>
                  </a:ext>
                </a:extLst>
              </a:tr>
              <a:tr h="4186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Petrobras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5,33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5,19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2,78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1,41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2,52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 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 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 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0,80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1,35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19,37 </a:t>
                      </a:r>
                      <a:endParaRPr lang="pt-BR" sz="1800" b="1" u="sng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0659867"/>
                  </a:ext>
                </a:extLst>
              </a:tr>
              <a:tr h="4186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Demais</a:t>
                      </a:r>
                      <a:endParaRPr lang="pt-BR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1,19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1,27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1,04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0,96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0,83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0,39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0,51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0,54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0,28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0,84 </a:t>
                      </a:r>
                      <a:endParaRPr lang="pt-BR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7,84 </a:t>
                      </a:r>
                      <a:endParaRPr lang="pt-BR" sz="1800" b="1" u="sng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8128431"/>
                  </a:ext>
                </a:extLst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838201" y="6387737"/>
            <a:ext cx="4965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Fonte: Tesouro Nacional; IBGE [Elaboração própria]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323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Arrecadação através de dividendos (em bilhões de reais – em valores de </a:t>
            </a:r>
            <a:r>
              <a:rPr lang="pt-BR" dirty="0" err="1" smtClean="0"/>
              <a:t>jul</a:t>
            </a:r>
            <a:r>
              <a:rPr lang="pt-BR" dirty="0" smtClean="0"/>
              <a:t>/20)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251080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838200" y="6176963"/>
            <a:ext cx="4965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Fonte: Tesouro Nacional; IBGE [Elaboração própria]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5021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Comparando</a:t>
            </a:r>
            <a:r>
              <a:rPr lang="pt-BR" dirty="0" smtClean="0"/>
              <a:t>, estes  R$ 210,6 bi equivalem a 18,4% do que foi arrecadado com CSLL entre 2010 e 2019</a:t>
            </a:r>
            <a:r>
              <a:rPr lang="pt-BR" dirty="0" smtClean="0"/>
              <a:t>;</a:t>
            </a:r>
          </a:p>
          <a:p>
            <a:endParaRPr lang="pt-BR" dirty="0" smtClean="0"/>
          </a:p>
          <a:p>
            <a:r>
              <a:rPr lang="pt-BR" dirty="0" smtClean="0"/>
              <a:t>Ou 126% de tudo o que foi arrecadado para o FUNDEB em </a:t>
            </a:r>
            <a:r>
              <a:rPr lang="pt-BR" dirty="0" smtClean="0"/>
              <a:t>2019 (entre municípios, estados e União).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128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2) Investimentos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77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Investimentos executados pelas estatais brasileiras (em bilhões de R$ - em valores de </a:t>
            </a:r>
            <a:r>
              <a:rPr lang="pt-BR" sz="3600" dirty="0" err="1" smtClean="0"/>
              <a:t>jul</a:t>
            </a:r>
            <a:r>
              <a:rPr lang="pt-BR" sz="3600" dirty="0" smtClean="0"/>
              <a:t>/20)</a:t>
            </a:r>
            <a:endParaRPr lang="pt-BR" sz="36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24579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979714" y="6176963"/>
            <a:ext cx="7326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Fonte: 13º Boletim das Empresas Estatais Federais; IBGE [Elaboração própria]</a:t>
            </a:r>
          </a:p>
        </p:txBody>
      </p:sp>
    </p:spTree>
    <p:extLst>
      <p:ext uri="{BB962C8B-B14F-4D97-AF65-F5344CB8AC3E}">
        <p14:creationId xmlns:p14="http://schemas.microsoft.com/office/powerpoint/2010/main" val="291595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A </a:t>
            </a:r>
            <a:r>
              <a:rPr lang="pt-BR" dirty="0" smtClean="0"/>
              <a:t>formação bruta de capital no Brasil em 2019, segundo o IBGE, foi de R$1,1 trilhão. Os investimentos das estatais </a:t>
            </a:r>
            <a:r>
              <a:rPr lang="pt-BR" dirty="0" smtClean="0"/>
              <a:t>neste mesmo ano equivaleram </a:t>
            </a:r>
            <a:r>
              <a:rPr lang="pt-BR" dirty="0" smtClean="0"/>
              <a:t>a 5,3% deste valor</a:t>
            </a:r>
            <a:r>
              <a:rPr lang="pt-BR" dirty="0" smtClean="0"/>
              <a:t>;</a:t>
            </a:r>
          </a:p>
          <a:p>
            <a:endParaRPr lang="pt-BR" dirty="0" smtClean="0"/>
          </a:p>
          <a:p>
            <a:r>
              <a:rPr lang="pt-BR" dirty="0" smtClean="0"/>
              <a:t>Em 2013, no auge dos investimentos das estatais (87% do total vindo do Sistema Petrobras), os investimentos das estatais equivaleram a 14% da formação bruta de capital da economia brasileira.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434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760</Words>
  <Application>Microsoft Office PowerPoint</Application>
  <PresentationFormat>Widescreen</PresentationFormat>
  <Paragraphs>224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Garamond</vt:lpstr>
      <vt:lpstr>Times New Roman</vt:lpstr>
      <vt:lpstr>Tema do Office</vt:lpstr>
      <vt:lpstr>Quatro aspectos econômicos das privatizações no Brasil</vt:lpstr>
      <vt:lpstr>Quatro aspectos econômicos das privatizações</vt:lpstr>
      <vt:lpstr>1) Arrecadação</vt:lpstr>
      <vt:lpstr>Dividendos de estatais apropriados pelo Tesouro Nacional (em bilhões de reais - valores de jul/20)</vt:lpstr>
      <vt:lpstr>Arrecadação através de dividendos (em bilhões de reais – em valores de jul/20)</vt:lpstr>
      <vt:lpstr>Apresentação do PowerPoint</vt:lpstr>
      <vt:lpstr>2) Investimentos</vt:lpstr>
      <vt:lpstr>Investimentos executados pelas estatais brasileiras (em bilhões de R$ - em valores de jul/20)</vt:lpstr>
      <vt:lpstr>Apresentação do PowerPoint</vt:lpstr>
      <vt:lpstr>3) Os empregos</vt:lpstr>
      <vt:lpstr>Quantidade de pessoal efetivo nas estatais (em milhares)</vt:lpstr>
      <vt:lpstr>Pagam melhores salários</vt:lpstr>
      <vt:lpstr>4) Preço e renda disponível da população</vt:lpstr>
      <vt:lpstr>GLP – preço médio em valores de julho de 2020</vt:lpstr>
      <vt:lpstr>Gasolina comum – preço médio em valores de julho de 2020</vt:lpstr>
      <vt:lpstr>Peso do GLP e da gasolina comum na cesta de consumo das famílias</vt:lpstr>
      <vt:lpstr>Em síntese...</vt:lpstr>
      <vt:lpstr>As estatais brasileiras...</vt:lpstr>
      <vt:lpstr>Obrigado!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Eric Gil</dc:creator>
  <cp:lastModifiedBy>Eric Gil</cp:lastModifiedBy>
  <cp:revision>27</cp:revision>
  <dcterms:created xsi:type="dcterms:W3CDTF">2020-08-14T13:57:44Z</dcterms:created>
  <dcterms:modified xsi:type="dcterms:W3CDTF">2020-08-15T13:09:03Z</dcterms:modified>
</cp:coreProperties>
</file>