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88" r:id="rId5"/>
    <p:sldId id="289" r:id="rId6"/>
    <p:sldId id="282" r:id="rId7"/>
    <p:sldId id="272" r:id="rId8"/>
    <p:sldId id="278" r:id="rId9"/>
    <p:sldId id="273" r:id="rId10"/>
    <p:sldId id="277" r:id="rId11"/>
    <p:sldId id="274" r:id="rId12"/>
    <p:sldId id="279" r:id="rId13"/>
    <p:sldId id="275" r:id="rId14"/>
    <p:sldId id="276" r:id="rId15"/>
    <p:sldId id="280" r:id="rId16"/>
    <p:sldId id="285" r:id="rId17"/>
    <p:sldId id="290" r:id="rId18"/>
    <p:sldId id="291" r:id="rId19"/>
    <p:sldId id="292" r:id="rId20"/>
    <p:sldId id="293" r:id="rId21"/>
    <p:sldId id="294" r:id="rId22"/>
    <p:sldId id="281" r:id="rId23"/>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1">
        <a:schemeClr val="bg2"/>
      </p:bgRef>
    </p:bg>
    <p:spTree>
      <p:nvGrpSpPr>
        <p:cNvPr id="1" name=""/>
        <p:cNvGrpSpPr/>
        <p:nvPr/>
      </p:nvGrpSpPr>
      <p:grpSpPr>
        <a:xfrm>
          <a:off x="0" y="0"/>
          <a:ext cx="0" cy="0"/>
          <a:chOff x="0" y="0"/>
          <a:chExt cx="0" cy="0"/>
        </a:xfrm>
      </p:grpSpPr>
      <p:sp>
        <p:nvSpPr>
          <p:cNvPr id="7" name="Retângulo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ângulo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ângulo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ítulo 7"/>
          <p:cNvSpPr>
            <a:spLocks noGrp="1"/>
          </p:cNvSpPr>
          <p:nvPr>
            <p:ph type="ctrTitle"/>
          </p:nvPr>
        </p:nvSpPr>
        <p:spPr>
          <a:xfrm>
            <a:off x="2362200" y="4038600"/>
            <a:ext cx="6477000" cy="1828800"/>
          </a:xfrm>
        </p:spPr>
        <p:txBody>
          <a:bodyPr anchor="b"/>
          <a:lstStyle>
            <a:lvl1pPr>
              <a:defRPr cap="all" baseline="0"/>
            </a:lvl1pPr>
          </a:lstStyle>
          <a:p>
            <a:r>
              <a:rPr kumimoji="0" lang="pt-BR"/>
              <a:t>Clique para editar o estilo do título mestre</a:t>
            </a:r>
            <a:endParaRPr kumimoji="0" lang="en-US"/>
          </a:p>
        </p:txBody>
      </p:sp>
      <p:sp>
        <p:nvSpPr>
          <p:cNvPr id="9" name="Subtítulo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a:t>Clique para editar o estilo do subtítulo mestre</a:t>
            </a:r>
            <a:endParaRPr kumimoji="0" lang="en-US"/>
          </a:p>
        </p:txBody>
      </p:sp>
      <p:sp>
        <p:nvSpPr>
          <p:cNvPr id="28" name="Espaço Reservado para Data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FB2FCF0D-3A30-4004-963F-4098E8ECE317}" type="datetimeFigureOut">
              <a:rPr lang="pt-BR" smtClean="0"/>
              <a:pPr/>
              <a:t>29/06/2022</a:t>
            </a:fld>
            <a:endParaRPr lang="pt-BR"/>
          </a:p>
        </p:txBody>
      </p:sp>
      <p:sp>
        <p:nvSpPr>
          <p:cNvPr id="17" name="Espaço Reservado para Rodapé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pt-BR"/>
          </a:p>
        </p:txBody>
      </p:sp>
      <p:sp>
        <p:nvSpPr>
          <p:cNvPr id="29" name="Espaço Reservado para Número de Slide 28"/>
          <p:cNvSpPr>
            <a:spLocks noGrp="1"/>
          </p:cNvSpPr>
          <p:nvPr>
            <p:ph type="sldNum" sz="quarter" idx="12"/>
          </p:nvPr>
        </p:nvSpPr>
        <p:spPr>
          <a:xfrm>
            <a:off x="8001000" y="228600"/>
            <a:ext cx="838200" cy="381000"/>
          </a:xfrm>
        </p:spPr>
        <p:txBody>
          <a:bodyPr/>
          <a:lstStyle>
            <a:lvl1pPr>
              <a:defRPr>
                <a:solidFill>
                  <a:schemeClr val="tx2"/>
                </a:solidFill>
              </a:defRPr>
            </a:lvl1pPr>
          </a:lstStyle>
          <a:p>
            <a:fld id="{668C0F63-607F-4993-8BA9-AA6CCB4F467E}" type="slidenum">
              <a:rPr lang="pt-BR" smtClean="0"/>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FB2FCF0D-3A30-4004-963F-4098E8ECE317}" type="datetimeFigureOut">
              <a:rPr lang="pt-BR" smtClean="0"/>
              <a:pPr/>
              <a:t>29/06/2022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68C0F63-607F-4993-8BA9-AA6CCB4F467E}"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e texto verticais">
    <p:bg>
      <p:bgRef idx="1001">
        <a:schemeClr val="bg1"/>
      </p:bgRef>
    </p:bg>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53200" y="609600"/>
            <a:ext cx="2057400" cy="5516563"/>
          </a:xfrm>
        </p:spPr>
        <p:txBody>
          <a:bodyPr vert="eaVert"/>
          <a:lstStyle/>
          <a:p>
            <a:r>
              <a:rPr kumimoji="0" lang="pt-BR"/>
              <a:t>Clique para editar o estilo do título mestre</a:t>
            </a:r>
            <a:endParaRPr kumimoji="0" lang="en-US"/>
          </a:p>
        </p:txBody>
      </p:sp>
      <p:sp>
        <p:nvSpPr>
          <p:cNvPr id="3" name="Espaço Reservado para Texto Vertical 2"/>
          <p:cNvSpPr>
            <a:spLocks noGrp="1"/>
          </p:cNvSpPr>
          <p:nvPr>
            <p:ph type="body" orient="vert" idx="1"/>
          </p:nvPr>
        </p:nvSpPr>
        <p:spPr>
          <a:xfrm>
            <a:off x="457200" y="609600"/>
            <a:ext cx="5562600" cy="5516564"/>
          </a:xfrm>
        </p:spPr>
        <p:txBody>
          <a:bodyPr vert="eaVer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a:xfrm>
            <a:off x="6553200" y="6248402"/>
            <a:ext cx="2209800" cy="365125"/>
          </a:xfrm>
        </p:spPr>
        <p:txBody>
          <a:bodyPr/>
          <a:lstStyle/>
          <a:p>
            <a:fld id="{FB2FCF0D-3A30-4004-963F-4098E8ECE317}" type="datetimeFigureOut">
              <a:rPr lang="pt-BR" smtClean="0"/>
              <a:pPr/>
              <a:t>29/06/2022</a:t>
            </a:fld>
            <a:endParaRPr lang="pt-BR"/>
          </a:p>
        </p:txBody>
      </p:sp>
      <p:sp>
        <p:nvSpPr>
          <p:cNvPr id="5" name="Espaço Reservado para Rodapé 4"/>
          <p:cNvSpPr>
            <a:spLocks noGrp="1"/>
          </p:cNvSpPr>
          <p:nvPr>
            <p:ph type="ftr" sz="quarter" idx="11"/>
          </p:nvPr>
        </p:nvSpPr>
        <p:spPr>
          <a:xfrm>
            <a:off x="457201" y="6248207"/>
            <a:ext cx="5573483" cy="365125"/>
          </a:xfrm>
        </p:spPr>
        <p:txBody>
          <a:bodyPr/>
          <a:lstStyle/>
          <a:p>
            <a:endParaRPr lang="pt-BR"/>
          </a:p>
        </p:txBody>
      </p:sp>
      <p:sp>
        <p:nvSpPr>
          <p:cNvPr id="7" name="Retângulo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tângulo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tângulo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Espaço Reservado para Número de Slide 5"/>
          <p:cNvSpPr>
            <a:spLocks noGrp="1"/>
          </p:cNvSpPr>
          <p:nvPr>
            <p:ph type="sldNum" sz="quarter" idx="12"/>
          </p:nvPr>
        </p:nvSpPr>
        <p:spPr>
          <a:xfrm rot="5400000">
            <a:off x="5989638" y="144462"/>
            <a:ext cx="533400" cy="244476"/>
          </a:xfrm>
        </p:spPr>
        <p:txBody>
          <a:bodyPr/>
          <a:lstStyle/>
          <a:p>
            <a:fld id="{668C0F63-607F-4993-8BA9-AA6CCB4F467E}" type="slidenum">
              <a:rPr lang="pt-BR" smtClean="0"/>
              <a:pPr/>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612648" y="228600"/>
            <a:ext cx="8153400" cy="990600"/>
          </a:xfrm>
        </p:spPr>
        <p:txBody>
          <a:bodyPr/>
          <a:lstStyle/>
          <a:p>
            <a:r>
              <a:rPr kumimoji="0" lang="pt-BR"/>
              <a:t>Clique para editar o estilo do título mestre</a:t>
            </a:r>
            <a:endParaRPr kumimoji="0" lang="en-US"/>
          </a:p>
        </p:txBody>
      </p:sp>
      <p:sp>
        <p:nvSpPr>
          <p:cNvPr id="4" name="Espaço Reservado para Data 3"/>
          <p:cNvSpPr>
            <a:spLocks noGrp="1"/>
          </p:cNvSpPr>
          <p:nvPr>
            <p:ph type="dt" sz="half" idx="10"/>
          </p:nvPr>
        </p:nvSpPr>
        <p:spPr/>
        <p:txBody>
          <a:bodyPr/>
          <a:lstStyle/>
          <a:p>
            <a:fld id="{FB2FCF0D-3A30-4004-963F-4098E8ECE317}" type="datetimeFigureOut">
              <a:rPr lang="pt-BR" smtClean="0"/>
              <a:pPr/>
              <a:t>29/06/2022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lvl1pPr>
              <a:defRPr>
                <a:solidFill>
                  <a:srgbClr val="FFFFFF"/>
                </a:solidFill>
              </a:defRPr>
            </a:lvl1pPr>
          </a:lstStyle>
          <a:p>
            <a:fld id="{668C0F63-607F-4993-8BA9-AA6CCB4F467E}" type="slidenum">
              <a:rPr lang="pt-BR" smtClean="0"/>
              <a:pPr/>
              <a:t>‹nº›</a:t>
            </a:fld>
            <a:endParaRPr lang="pt-BR"/>
          </a:p>
        </p:txBody>
      </p:sp>
      <p:sp>
        <p:nvSpPr>
          <p:cNvPr id="8" name="Espaço Reservado para Conteúdo 7"/>
          <p:cNvSpPr>
            <a:spLocks noGrp="1"/>
          </p:cNvSpPr>
          <p:nvPr>
            <p:ph sz="quarter" idx="1"/>
          </p:nvPr>
        </p:nvSpPr>
        <p:spPr>
          <a:xfrm>
            <a:off x="612648" y="1600200"/>
            <a:ext cx="8153400" cy="44958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3">
        <a:schemeClr val="bg1"/>
      </p:bgRef>
    </p:bg>
    <p:spTree>
      <p:nvGrpSpPr>
        <p:cNvPr id="1" name=""/>
        <p:cNvGrpSpPr/>
        <p:nvPr/>
      </p:nvGrpSpPr>
      <p:grpSpPr>
        <a:xfrm>
          <a:off x="0" y="0"/>
          <a:ext cx="0" cy="0"/>
          <a:chOff x="0" y="0"/>
          <a:chExt cx="0" cy="0"/>
        </a:xfrm>
      </p:grpSpPr>
      <p:sp>
        <p:nvSpPr>
          <p:cNvPr id="3" name="Espaço Reservado para Texto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a:t>Clique para editar os estilos do texto mestre</a:t>
            </a:r>
          </a:p>
        </p:txBody>
      </p:sp>
      <p:sp>
        <p:nvSpPr>
          <p:cNvPr id="7" name="Retângulo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tângulo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tângulo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ítulo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pt-BR"/>
              <a:t>Clique para editar o estilo do título mestre</a:t>
            </a:r>
            <a:endParaRPr kumimoji="0" lang="en-US"/>
          </a:p>
        </p:txBody>
      </p:sp>
      <p:sp>
        <p:nvSpPr>
          <p:cNvPr id="12" name="Espaço Reservado para Data 11"/>
          <p:cNvSpPr>
            <a:spLocks noGrp="1"/>
          </p:cNvSpPr>
          <p:nvPr>
            <p:ph type="dt" sz="half" idx="10"/>
          </p:nvPr>
        </p:nvSpPr>
        <p:spPr/>
        <p:txBody>
          <a:bodyPr/>
          <a:lstStyle/>
          <a:p>
            <a:fld id="{FB2FCF0D-3A30-4004-963F-4098E8ECE317}" type="datetimeFigureOut">
              <a:rPr lang="pt-BR" smtClean="0"/>
              <a:pPr/>
              <a:t>29/06/2022</a:t>
            </a:fld>
            <a:endParaRPr lang="pt-BR"/>
          </a:p>
        </p:txBody>
      </p:sp>
      <p:sp>
        <p:nvSpPr>
          <p:cNvPr id="13" name="Espaço Reservado para Número de Slide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668C0F63-607F-4993-8BA9-AA6CCB4F467E}" type="slidenum">
              <a:rPr lang="pt-BR" smtClean="0"/>
              <a:pPr/>
              <a:t>‹nº›</a:t>
            </a:fld>
            <a:endParaRPr lang="pt-BR"/>
          </a:p>
        </p:txBody>
      </p:sp>
      <p:sp>
        <p:nvSpPr>
          <p:cNvPr id="14" name="Espaço Reservado para Rodapé 13"/>
          <p:cNvSpPr>
            <a:spLocks noGrp="1"/>
          </p:cNvSpPr>
          <p:nvPr>
            <p:ph type="ftr" sz="quarter" idx="12"/>
          </p:nvPr>
        </p:nvSpPr>
        <p:spPr/>
        <p:txBody>
          <a:bodyPr/>
          <a:lstStyle/>
          <a:p>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9" name="Espaço Reservado para Conteúdo 8"/>
          <p:cNvSpPr>
            <a:spLocks noGrp="1"/>
          </p:cNvSpPr>
          <p:nvPr>
            <p:ph sz="quarter" idx="1"/>
          </p:nvPr>
        </p:nvSpPr>
        <p:spPr>
          <a:xfrm>
            <a:off x="609600" y="1589567"/>
            <a:ext cx="3886200" cy="45720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1" name="Espaço Reservado para Conteúdo 10"/>
          <p:cNvSpPr>
            <a:spLocks noGrp="1"/>
          </p:cNvSpPr>
          <p:nvPr>
            <p:ph sz="quarter" idx="2"/>
          </p:nvPr>
        </p:nvSpPr>
        <p:spPr>
          <a:xfrm>
            <a:off x="4844901" y="1589567"/>
            <a:ext cx="3886200" cy="45720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8" name="Espaço Reservado para Data 7"/>
          <p:cNvSpPr>
            <a:spLocks noGrp="1"/>
          </p:cNvSpPr>
          <p:nvPr>
            <p:ph type="dt" sz="half" idx="15"/>
          </p:nvPr>
        </p:nvSpPr>
        <p:spPr/>
        <p:txBody>
          <a:bodyPr rtlCol="0"/>
          <a:lstStyle/>
          <a:p>
            <a:fld id="{FB2FCF0D-3A30-4004-963F-4098E8ECE317}" type="datetimeFigureOut">
              <a:rPr lang="pt-BR" smtClean="0"/>
              <a:pPr/>
              <a:t>29/06/2022</a:t>
            </a:fld>
            <a:endParaRPr lang="pt-BR"/>
          </a:p>
        </p:txBody>
      </p:sp>
      <p:sp>
        <p:nvSpPr>
          <p:cNvPr id="10" name="Espaço Reservado para Número de Slide 9"/>
          <p:cNvSpPr>
            <a:spLocks noGrp="1"/>
          </p:cNvSpPr>
          <p:nvPr>
            <p:ph type="sldNum" sz="quarter" idx="16"/>
          </p:nvPr>
        </p:nvSpPr>
        <p:spPr/>
        <p:txBody>
          <a:bodyPr rtlCol="0"/>
          <a:lstStyle/>
          <a:p>
            <a:fld id="{668C0F63-607F-4993-8BA9-AA6CCB4F467E}" type="slidenum">
              <a:rPr lang="pt-BR" smtClean="0"/>
              <a:pPr/>
              <a:t>‹nº›</a:t>
            </a:fld>
            <a:endParaRPr lang="pt-BR"/>
          </a:p>
        </p:txBody>
      </p:sp>
      <p:sp>
        <p:nvSpPr>
          <p:cNvPr id="12" name="Espaço Reservado para Rodapé 11"/>
          <p:cNvSpPr>
            <a:spLocks noGrp="1"/>
          </p:cNvSpPr>
          <p:nvPr>
            <p:ph type="ftr" sz="quarter" idx="17"/>
          </p:nvPr>
        </p:nvSpPr>
        <p:spPr/>
        <p:txBody>
          <a:bodyPr rtlCol="0"/>
          <a:lstStyle/>
          <a:p>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533400" y="273050"/>
            <a:ext cx="8153400" cy="869950"/>
          </a:xfrm>
        </p:spPr>
        <p:txBody>
          <a:bodyPr anchor="ctr"/>
          <a:lstStyle>
            <a:lvl1pPr>
              <a:defRPr/>
            </a:lvl1pPr>
          </a:lstStyle>
          <a:p>
            <a:r>
              <a:rPr kumimoji="0" lang="pt-BR"/>
              <a:t>Clique para editar o estilo do título mestre</a:t>
            </a:r>
            <a:endParaRPr kumimoji="0" lang="en-US"/>
          </a:p>
        </p:txBody>
      </p:sp>
      <p:sp>
        <p:nvSpPr>
          <p:cNvPr id="11" name="Espaço Reservado para Conteúdo 10"/>
          <p:cNvSpPr>
            <a:spLocks noGrp="1"/>
          </p:cNvSpPr>
          <p:nvPr>
            <p:ph sz="quarter" idx="2"/>
          </p:nvPr>
        </p:nvSpPr>
        <p:spPr>
          <a:xfrm>
            <a:off x="609600" y="2438400"/>
            <a:ext cx="3886200" cy="35814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3" name="Espaço Reservado para Conteúdo 12"/>
          <p:cNvSpPr>
            <a:spLocks noGrp="1"/>
          </p:cNvSpPr>
          <p:nvPr>
            <p:ph sz="quarter" idx="4"/>
          </p:nvPr>
        </p:nvSpPr>
        <p:spPr>
          <a:xfrm>
            <a:off x="4800600" y="2438400"/>
            <a:ext cx="3886200" cy="35814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0" name="Espaço Reservado para Data 9"/>
          <p:cNvSpPr>
            <a:spLocks noGrp="1"/>
          </p:cNvSpPr>
          <p:nvPr>
            <p:ph type="dt" sz="half" idx="15"/>
          </p:nvPr>
        </p:nvSpPr>
        <p:spPr/>
        <p:txBody>
          <a:bodyPr rtlCol="0"/>
          <a:lstStyle/>
          <a:p>
            <a:fld id="{FB2FCF0D-3A30-4004-963F-4098E8ECE317}" type="datetimeFigureOut">
              <a:rPr lang="pt-BR" smtClean="0"/>
              <a:pPr/>
              <a:t>29/06/2022</a:t>
            </a:fld>
            <a:endParaRPr lang="pt-BR"/>
          </a:p>
        </p:txBody>
      </p:sp>
      <p:sp>
        <p:nvSpPr>
          <p:cNvPr id="12" name="Espaço Reservado para Número de Slide 11"/>
          <p:cNvSpPr>
            <a:spLocks noGrp="1"/>
          </p:cNvSpPr>
          <p:nvPr>
            <p:ph type="sldNum" sz="quarter" idx="16"/>
          </p:nvPr>
        </p:nvSpPr>
        <p:spPr/>
        <p:txBody>
          <a:bodyPr rtlCol="0"/>
          <a:lstStyle/>
          <a:p>
            <a:fld id="{668C0F63-607F-4993-8BA9-AA6CCB4F467E}" type="slidenum">
              <a:rPr lang="pt-BR" smtClean="0"/>
              <a:pPr/>
              <a:t>‹nº›</a:t>
            </a:fld>
            <a:endParaRPr lang="pt-BR"/>
          </a:p>
        </p:txBody>
      </p:sp>
      <p:sp>
        <p:nvSpPr>
          <p:cNvPr id="14" name="Espaço Reservado para Rodapé 13"/>
          <p:cNvSpPr>
            <a:spLocks noGrp="1"/>
          </p:cNvSpPr>
          <p:nvPr>
            <p:ph type="ftr" sz="quarter" idx="17"/>
          </p:nvPr>
        </p:nvSpPr>
        <p:spPr/>
        <p:txBody>
          <a:bodyPr rtlCol="0"/>
          <a:lstStyle/>
          <a:p>
            <a:endParaRPr lang="pt-BR"/>
          </a:p>
        </p:txBody>
      </p:sp>
      <p:sp>
        <p:nvSpPr>
          <p:cNvPr id="16" name="Espaço Reservado para Texto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pt-BR"/>
              <a:t>Clique para editar os estilos do texto mestre</a:t>
            </a:r>
          </a:p>
        </p:txBody>
      </p:sp>
      <p:sp>
        <p:nvSpPr>
          <p:cNvPr id="15" name="Espaço Reservado para Texto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pt-BR"/>
              <a:t>Clique para editar os estilos do texto mestre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3" name="Espaço Reservado para Data 2"/>
          <p:cNvSpPr>
            <a:spLocks noGrp="1"/>
          </p:cNvSpPr>
          <p:nvPr>
            <p:ph type="dt" sz="half" idx="10"/>
          </p:nvPr>
        </p:nvSpPr>
        <p:spPr/>
        <p:txBody>
          <a:bodyPr/>
          <a:lstStyle/>
          <a:p>
            <a:fld id="{FB2FCF0D-3A30-4004-963F-4098E8ECE317}" type="datetimeFigureOut">
              <a:rPr lang="pt-BR" smtClean="0"/>
              <a:pPr/>
              <a:t>29/06/2022</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lvl1pPr>
              <a:defRPr>
                <a:solidFill>
                  <a:srgbClr val="FFFFFF"/>
                </a:solidFill>
              </a:defRPr>
            </a:lvl1pPr>
          </a:lstStyle>
          <a:p>
            <a:fld id="{668C0F63-607F-4993-8BA9-AA6CCB4F467E}"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FB2FCF0D-3A30-4004-963F-4098E8ECE317}" type="datetimeFigureOut">
              <a:rPr lang="pt-BR" smtClean="0"/>
              <a:pPr/>
              <a:t>29/06/2022</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a:xfrm>
            <a:off x="0" y="6248400"/>
            <a:ext cx="533400" cy="381000"/>
          </a:xfrm>
        </p:spPr>
        <p:txBody>
          <a:bodyPr/>
          <a:lstStyle>
            <a:lvl1pPr>
              <a:defRPr>
                <a:solidFill>
                  <a:schemeClr val="tx2"/>
                </a:solidFill>
              </a:defRPr>
            </a:lvl1pPr>
          </a:lstStyle>
          <a:p>
            <a:fld id="{668C0F63-607F-4993-8BA9-AA6CCB4F467E}"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3050"/>
            <a:ext cx="8077200" cy="869950"/>
          </a:xfrm>
        </p:spPr>
        <p:txBody>
          <a:bodyPr anchor="ctr"/>
          <a:lstStyle>
            <a:lvl1pPr algn="l">
              <a:buNone/>
              <a:defRPr sz="4400" b="0"/>
            </a:lvl1pPr>
          </a:lstStyle>
          <a:p>
            <a:r>
              <a:rPr kumimoji="0" lang="pt-BR"/>
              <a:t>Clique para editar o estilo do título mestre</a:t>
            </a:r>
            <a:endParaRPr kumimoji="0" lang="en-US"/>
          </a:p>
        </p:txBody>
      </p:sp>
      <p:sp>
        <p:nvSpPr>
          <p:cNvPr id="5" name="Espaço Reservado para Data 4"/>
          <p:cNvSpPr>
            <a:spLocks noGrp="1"/>
          </p:cNvSpPr>
          <p:nvPr>
            <p:ph type="dt" sz="half" idx="10"/>
          </p:nvPr>
        </p:nvSpPr>
        <p:spPr/>
        <p:txBody>
          <a:bodyPr/>
          <a:lstStyle/>
          <a:p>
            <a:fld id="{FB2FCF0D-3A30-4004-963F-4098E8ECE317}" type="datetimeFigureOut">
              <a:rPr lang="pt-BR" smtClean="0"/>
              <a:pPr/>
              <a:t>29/06/2022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lvl1pPr>
              <a:defRPr>
                <a:solidFill>
                  <a:srgbClr val="FFFFFF"/>
                </a:solidFill>
              </a:defRPr>
            </a:lvl1pPr>
          </a:lstStyle>
          <a:p>
            <a:fld id="{668C0F63-607F-4993-8BA9-AA6CCB4F467E}" type="slidenum">
              <a:rPr lang="pt-BR" smtClean="0"/>
              <a:pPr/>
              <a:t>‹nº›</a:t>
            </a:fld>
            <a:endParaRPr lang="pt-BR"/>
          </a:p>
        </p:txBody>
      </p:sp>
      <p:sp>
        <p:nvSpPr>
          <p:cNvPr id="3" name="Espaço Reservado para Texto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pt-BR"/>
              <a:t>Clique para editar os estilos do texto mestre</a:t>
            </a:r>
          </a:p>
        </p:txBody>
      </p:sp>
      <p:sp>
        <p:nvSpPr>
          <p:cNvPr id="9" name="Espaço Reservado para Conteúdo 8"/>
          <p:cNvSpPr>
            <a:spLocks noGrp="1"/>
          </p:cNvSpPr>
          <p:nvPr>
            <p:ph sz="quarter" idx="1"/>
          </p:nvPr>
        </p:nvSpPr>
        <p:spPr>
          <a:xfrm>
            <a:off x="2362200" y="1752600"/>
            <a:ext cx="6400800" cy="44196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bg>
      <p:bgRef idx="1003">
        <a:schemeClr val="bg2"/>
      </p:bgRef>
    </p:bg>
    <p:spTree>
      <p:nvGrpSpPr>
        <p:cNvPr id="1" name=""/>
        <p:cNvGrpSpPr/>
        <p:nvPr/>
      </p:nvGrpSpPr>
      <p:grpSpPr>
        <a:xfrm>
          <a:off x="0" y="0"/>
          <a:ext cx="0" cy="0"/>
          <a:chOff x="0" y="0"/>
          <a:chExt cx="0" cy="0"/>
        </a:xfrm>
      </p:grpSpPr>
      <p:sp>
        <p:nvSpPr>
          <p:cNvPr id="4" name="Espaço Reservado para Texto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pt-BR"/>
              <a:t>Clique para editar os estilos do texto mestre</a:t>
            </a:r>
          </a:p>
        </p:txBody>
      </p:sp>
      <p:sp>
        <p:nvSpPr>
          <p:cNvPr id="8" name="Retângulo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tângulo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ângulo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ítulo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pt-BR"/>
              <a:t>Clique para editar o estilo do título mestre</a:t>
            </a:r>
            <a:endParaRPr kumimoji="0" lang="en-US"/>
          </a:p>
        </p:txBody>
      </p:sp>
      <p:sp>
        <p:nvSpPr>
          <p:cNvPr id="11" name="Retângulo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Espaço Reservado para Data 11"/>
          <p:cNvSpPr>
            <a:spLocks noGrp="1"/>
          </p:cNvSpPr>
          <p:nvPr>
            <p:ph type="dt" sz="half" idx="10"/>
          </p:nvPr>
        </p:nvSpPr>
        <p:spPr>
          <a:xfrm>
            <a:off x="6248400" y="6248400"/>
            <a:ext cx="2667000" cy="365125"/>
          </a:xfrm>
        </p:spPr>
        <p:txBody>
          <a:bodyPr rtlCol="0"/>
          <a:lstStyle/>
          <a:p>
            <a:fld id="{FB2FCF0D-3A30-4004-963F-4098E8ECE317}" type="datetimeFigureOut">
              <a:rPr lang="pt-BR" smtClean="0"/>
              <a:pPr/>
              <a:t>29/06/2022</a:t>
            </a:fld>
            <a:endParaRPr lang="pt-BR"/>
          </a:p>
        </p:txBody>
      </p:sp>
      <p:sp>
        <p:nvSpPr>
          <p:cNvPr id="13" name="Espaço Reservado para Número de Slide 12"/>
          <p:cNvSpPr>
            <a:spLocks noGrp="1"/>
          </p:cNvSpPr>
          <p:nvPr>
            <p:ph type="sldNum" sz="quarter" idx="11"/>
          </p:nvPr>
        </p:nvSpPr>
        <p:spPr>
          <a:xfrm>
            <a:off x="0" y="4667249"/>
            <a:ext cx="1447800" cy="663578"/>
          </a:xfrm>
        </p:spPr>
        <p:txBody>
          <a:bodyPr rtlCol="0"/>
          <a:lstStyle>
            <a:lvl1pPr>
              <a:defRPr sz="2800"/>
            </a:lvl1pPr>
          </a:lstStyle>
          <a:p>
            <a:fld id="{668C0F63-607F-4993-8BA9-AA6CCB4F467E}" type="slidenum">
              <a:rPr lang="pt-BR" smtClean="0"/>
              <a:pPr/>
              <a:t>‹nº›</a:t>
            </a:fld>
            <a:endParaRPr lang="pt-BR"/>
          </a:p>
        </p:txBody>
      </p:sp>
      <p:sp>
        <p:nvSpPr>
          <p:cNvPr id="14" name="Espaço Reservado para Rodapé 13"/>
          <p:cNvSpPr>
            <a:spLocks noGrp="1"/>
          </p:cNvSpPr>
          <p:nvPr>
            <p:ph type="ftr" sz="quarter" idx="12"/>
          </p:nvPr>
        </p:nvSpPr>
        <p:spPr>
          <a:xfrm>
            <a:off x="1600200" y="6248206"/>
            <a:ext cx="4572000" cy="365125"/>
          </a:xfrm>
        </p:spPr>
        <p:txBody>
          <a:bodyPr rtlCol="0"/>
          <a:lstStyle/>
          <a:p>
            <a:endParaRPr lang="pt-BR"/>
          </a:p>
        </p:txBody>
      </p:sp>
      <p:sp>
        <p:nvSpPr>
          <p:cNvPr id="3" name="Espaço Reservado para Imagem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pt-BR"/>
              <a:t>Clique no ícone para adicionar uma imagem</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ço Reservado para Título 21"/>
          <p:cNvSpPr>
            <a:spLocks noGrp="1"/>
          </p:cNvSpPr>
          <p:nvPr>
            <p:ph type="title"/>
          </p:nvPr>
        </p:nvSpPr>
        <p:spPr>
          <a:xfrm>
            <a:off x="609600" y="228600"/>
            <a:ext cx="8153400" cy="990600"/>
          </a:xfrm>
          <a:prstGeom prst="rect">
            <a:avLst/>
          </a:prstGeom>
        </p:spPr>
        <p:txBody>
          <a:bodyPr vert="horz" anchor="ctr">
            <a:normAutofit/>
          </a:bodyPr>
          <a:lstStyle/>
          <a:p>
            <a:r>
              <a:rPr kumimoji="0" lang="pt-BR"/>
              <a:t>Clique para editar o estilo do título mestre</a:t>
            </a:r>
            <a:endParaRPr kumimoji="0" lang="en-US"/>
          </a:p>
        </p:txBody>
      </p:sp>
      <p:sp>
        <p:nvSpPr>
          <p:cNvPr id="13" name="Espaço Reservado para Texto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pt-BR"/>
              <a:t>Clique para editar os estilos do texto mestre</a:t>
            </a:r>
          </a:p>
          <a:p>
            <a:pPr lvl="1" eaLnBrk="1" latinLnBrk="0" hangingPunct="1"/>
            <a:r>
              <a:rPr kumimoji="0" lang="pt-BR"/>
              <a:t>Segundo nível</a:t>
            </a:r>
          </a:p>
          <a:p>
            <a:pPr lvl="2" eaLnBrk="1" latinLnBrk="0" hangingPunct="1"/>
            <a:r>
              <a:rPr kumimoji="0" lang="pt-BR"/>
              <a:t>Terceiro nível</a:t>
            </a:r>
          </a:p>
          <a:p>
            <a:pPr lvl="3" eaLnBrk="1" latinLnBrk="0" hangingPunct="1"/>
            <a:r>
              <a:rPr kumimoji="0" lang="pt-BR"/>
              <a:t>Quarto nível</a:t>
            </a:r>
          </a:p>
          <a:p>
            <a:pPr lvl="4" eaLnBrk="1" latinLnBrk="0" hangingPunct="1"/>
            <a:r>
              <a:rPr kumimoji="0" lang="pt-BR"/>
              <a:t>Quinto nível</a:t>
            </a:r>
            <a:endParaRPr kumimoji="0" lang="en-US"/>
          </a:p>
        </p:txBody>
      </p:sp>
      <p:sp>
        <p:nvSpPr>
          <p:cNvPr id="14" name="Espaço Reservado para Data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FB2FCF0D-3A30-4004-963F-4098E8ECE317}" type="datetimeFigureOut">
              <a:rPr lang="pt-BR" smtClean="0"/>
              <a:pPr/>
              <a:t>29/06/2022</a:t>
            </a:fld>
            <a:endParaRPr lang="pt-BR"/>
          </a:p>
        </p:txBody>
      </p:sp>
      <p:sp>
        <p:nvSpPr>
          <p:cNvPr id="3" name="Espaço Reservado para Rodapé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pt-BR"/>
          </a:p>
        </p:txBody>
      </p:sp>
      <p:sp>
        <p:nvSpPr>
          <p:cNvPr id="7" name="Retângulo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tângulo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tângulo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ço Reservado para Número de Slide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668C0F63-607F-4993-8BA9-AA6CCB4F467E}"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87624" y="1142984"/>
            <a:ext cx="6884838" cy="3006096"/>
          </a:xfrm>
        </p:spPr>
        <p:txBody>
          <a:bodyPr>
            <a:normAutofit fontScale="90000"/>
          </a:bodyPr>
          <a:lstStyle/>
          <a:p>
            <a:pPr algn="ctr"/>
            <a:r>
              <a:rPr lang="pt-BR" sz="5400" b="1" dirty="0">
                <a:solidFill>
                  <a:schemeClr val="bg1"/>
                </a:solidFill>
              </a:rPr>
              <a:t>RETIRADA DE PATROCÍNIO</a:t>
            </a:r>
            <a:br>
              <a:rPr lang="pt-BR" sz="5400" b="1" dirty="0">
                <a:solidFill>
                  <a:schemeClr val="bg1"/>
                </a:solidFill>
              </a:rPr>
            </a:br>
            <a:r>
              <a:rPr lang="pt-BR" sz="5400" b="1" dirty="0">
                <a:solidFill>
                  <a:schemeClr val="bg1"/>
                </a:solidFill>
              </a:rPr>
              <a:t>E</a:t>
            </a:r>
            <a:br>
              <a:rPr lang="pt-BR" sz="5400" b="1" dirty="0">
                <a:solidFill>
                  <a:schemeClr val="bg1"/>
                </a:solidFill>
              </a:rPr>
            </a:br>
            <a:r>
              <a:rPr lang="pt-BR" sz="5400" b="1" dirty="0">
                <a:solidFill>
                  <a:schemeClr val="bg1"/>
                </a:solidFill>
              </a:rPr>
              <a:t>AMS X ACT</a:t>
            </a:r>
          </a:p>
        </p:txBody>
      </p:sp>
      <p:sp>
        <p:nvSpPr>
          <p:cNvPr id="3" name="Subtítulo 2"/>
          <p:cNvSpPr>
            <a:spLocks noGrp="1"/>
          </p:cNvSpPr>
          <p:nvPr>
            <p:ph type="subTitle" idx="1"/>
          </p:nvPr>
        </p:nvSpPr>
        <p:spPr/>
        <p:txBody>
          <a:bodyPr>
            <a:normAutofit/>
          </a:bodyPr>
          <a:lstStyle/>
          <a:p>
            <a:r>
              <a:rPr lang="pt-BR" sz="3200" dirty="0" err="1">
                <a:solidFill>
                  <a:schemeClr val="tx1"/>
                </a:solidFill>
                <a:latin typeface="+mj-lt"/>
                <a:ea typeface="Cambria" pitchFamily="18" charset="0"/>
              </a:rPr>
              <a:t>Dr</a:t>
            </a:r>
            <a:r>
              <a:rPr lang="pt-BR" sz="3200" dirty="0">
                <a:solidFill>
                  <a:schemeClr val="tx1"/>
                </a:solidFill>
                <a:latin typeface="+mj-lt"/>
                <a:ea typeface="Cambria" pitchFamily="18" charset="0"/>
              </a:rPr>
              <a:t> Marcus Antonio Coelho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pt-BR" sz="4000" b="1" dirty="0">
                <a:solidFill>
                  <a:schemeClr val="tx1"/>
                </a:solidFill>
              </a:rPr>
              <a:t>2. AÇÕES JUDICIAIS AMS/APS</a:t>
            </a:r>
            <a:endParaRPr lang="pt-BR" sz="4000" dirty="0"/>
          </a:p>
        </p:txBody>
      </p:sp>
      <p:sp>
        <p:nvSpPr>
          <p:cNvPr id="3" name="Espaço Reservado para Conteúdo 2"/>
          <p:cNvSpPr>
            <a:spLocks noGrp="1"/>
          </p:cNvSpPr>
          <p:nvPr>
            <p:ph sz="quarter" idx="1"/>
          </p:nvPr>
        </p:nvSpPr>
        <p:spPr>
          <a:xfrm>
            <a:off x="500034" y="1857364"/>
            <a:ext cx="8153400" cy="4495800"/>
          </a:xfrm>
        </p:spPr>
        <p:txBody>
          <a:bodyPr>
            <a:normAutofit fontScale="85000" lnSpcReduction="10000"/>
          </a:bodyPr>
          <a:lstStyle/>
          <a:p>
            <a:pPr algn="just"/>
            <a:r>
              <a:rPr lang="pt-BR" sz="3200" dirty="0"/>
              <a:t>Ação para assegurar margem consignável limitada em 13% da suplementação em substituição a margem utilizada de 30% para os assistidos junto a </a:t>
            </a:r>
            <a:r>
              <a:rPr lang="pt-BR" sz="3200" dirty="0" err="1"/>
              <a:t>Petros</a:t>
            </a:r>
            <a:r>
              <a:rPr lang="pt-BR" sz="3200" dirty="0"/>
              <a:t>.</a:t>
            </a:r>
          </a:p>
          <a:p>
            <a:pPr algn="just"/>
            <a:r>
              <a:rPr lang="pt-BR" sz="3200" dirty="0"/>
              <a:t>AUTOR: FNP</a:t>
            </a:r>
          </a:p>
          <a:p>
            <a:pPr algn="just"/>
            <a:r>
              <a:rPr lang="pt-BR" sz="3200" dirty="0"/>
              <a:t>FUNDAMENTO: ACT art. 34 </a:t>
            </a:r>
            <a:r>
              <a:rPr lang="pt-BR" sz="3200" dirty="0" err="1"/>
              <a:t>act</a:t>
            </a:r>
            <a:r>
              <a:rPr lang="pt-BR" sz="3200" dirty="0"/>
              <a:t> 2020/2022, segundo o parágrafo 1 o desconto de 30% seria implantado desde que priorizado o desconto em favor da mas.</a:t>
            </a:r>
          </a:p>
          <a:p>
            <a:pPr algn="just"/>
            <a:r>
              <a:rPr lang="pt-BR" sz="3200" dirty="0"/>
              <a:t>Em decorrência da </a:t>
            </a:r>
            <a:r>
              <a:rPr lang="pt-BR" sz="3200" dirty="0" err="1"/>
              <a:t>petros</a:t>
            </a:r>
            <a:r>
              <a:rPr lang="pt-BR" sz="3200" dirty="0"/>
              <a:t> priorizar os empréstimos, defendemos que a margem consignável  que deve ser adotada seria de 13%.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785786" y="2071678"/>
            <a:ext cx="8153400" cy="4495800"/>
          </a:xfrm>
        </p:spPr>
        <p:txBody>
          <a:bodyPr>
            <a:normAutofit/>
          </a:bodyPr>
          <a:lstStyle/>
          <a:p>
            <a:pPr algn="just"/>
            <a:r>
              <a:rPr lang="pt-BR" sz="2700" dirty="0"/>
              <a:t>PROCESSO: 0100130-46.2021.5.01.0054 </a:t>
            </a:r>
          </a:p>
          <a:p>
            <a:pPr algn="just"/>
            <a:r>
              <a:rPr lang="pt-BR" sz="2700" dirty="0"/>
              <a:t>ANDAMENTO: Concedida liminar mantida por sentença, aguardando julgamento no Tribunal.</a:t>
            </a:r>
          </a:p>
          <a:p>
            <a:endParaRPr lang="pt-BR" dirty="0"/>
          </a:p>
          <a:p>
            <a:endParaRPr lang="pt-BR" dirty="0"/>
          </a:p>
        </p:txBody>
      </p:sp>
      <p:sp>
        <p:nvSpPr>
          <p:cNvPr id="4" name="Título 1"/>
          <p:cNvSpPr txBox="1">
            <a:spLocks/>
          </p:cNvSpPr>
          <p:nvPr/>
        </p:nvSpPr>
        <p:spPr>
          <a:xfrm>
            <a:off x="642910" y="214290"/>
            <a:ext cx="8153400" cy="990600"/>
          </a:xfrm>
          <a:prstGeom prst="rect">
            <a:avLst/>
          </a:prstGeom>
        </p:spPr>
        <p:txBody>
          <a:bodyPr vert="horz"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BR" sz="4000" b="1" i="0" u="none" strike="noStrike" kern="1200" cap="none" spc="0" normalizeH="0" baseline="0" noProof="0" dirty="0">
                <a:ln>
                  <a:noFill/>
                </a:ln>
                <a:solidFill>
                  <a:schemeClr val="tx1"/>
                </a:solidFill>
                <a:effectLst/>
                <a:uLnTx/>
                <a:uFillTx/>
                <a:latin typeface="+mj-lt"/>
                <a:ea typeface="+mj-ea"/>
                <a:cs typeface="+mj-cs"/>
              </a:rPr>
              <a:t>2. AÇÕES JUDICIAIS AMS/APS</a:t>
            </a:r>
            <a:endParaRPr kumimoji="0" lang="pt-BR" sz="44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pt-BR" sz="4000" b="1" dirty="0">
                <a:solidFill>
                  <a:schemeClr val="tx1"/>
                </a:solidFill>
              </a:rPr>
              <a:t>2. AÇÕES JUDICIAIS AMS/APS</a:t>
            </a:r>
            <a:endParaRPr lang="pt-BR" sz="4000" dirty="0"/>
          </a:p>
        </p:txBody>
      </p:sp>
      <p:sp>
        <p:nvSpPr>
          <p:cNvPr id="3" name="Espaço Reservado para Conteúdo 2"/>
          <p:cNvSpPr>
            <a:spLocks noGrp="1"/>
          </p:cNvSpPr>
          <p:nvPr>
            <p:ph sz="quarter" idx="1"/>
          </p:nvPr>
        </p:nvSpPr>
        <p:spPr>
          <a:xfrm>
            <a:off x="571472" y="1785926"/>
            <a:ext cx="8153400" cy="4495800"/>
          </a:xfrm>
        </p:spPr>
        <p:txBody>
          <a:bodyPr>
            <a:normAutofit fontScale="85000" lnSpcReduction="20000"/>
          </a:bodyPr>
          <a:lstStyle/>
          <a:p>
            <a:r>
              <a:rPr lang="pt-BR" dirty="0"/>
              <a:t>Ação judicial visando a nulidade de cláusulas abusivas do estatuto da APS.</a:t>
            </a:r>
          </a:p>
          <a:p>
            <a:r>
              <a:rPr lang="pt-BR" dirty="0" err="1"/>
              <a:t>Obs</a:t>
            </a:r>
            <a:r>
              <a:rPr lang="pt-BR" dirty="0"/>
              <a:t>: Associação compulsória</a:t>
            </a:r>
          </a:p>
          <a:p>
            <a:pPr lvl="1"/>
            <a:r>
              <a:rPr lang="pt-BR" dirty="0"/>
              <a:t>Falta de paridade no conselho</a:t>
            </a:r>
          </a:p>
          <a:p>
            <a:pPr lvl="1"/>
            <a:r>
              <a:rPr lang="pt-BR" dirty="0"/>
              <a:t>Decisões que devem ser ratificadas pela patrocinadora.</a:t>
            </a:r>
          </a:p>
          <a:p>
            <a:pPr lvl="1"/>
            <a:r>
              <a:rPr lang="pt-BR" dirty="0"/>
              <a:t>Impedimento de participação de dirigentes sindicais dentre outras.</a:t>
            </a:r>
          </a:p>
          <a:p>
            <a:r>
              <a:rPr lang="pt-BR" dirty="0"/>
              <a:t>PROCESSO: 0116307-97.2021.8.19.0001 </a:t>
            </a:r>
          </a:p>
          <a:p>
            <a:r>
              <a:rPr lang="pt-BR" dirty="0"/>
              <a:t>1º VARA CÍVEL DO RIO DE JANEIRO</a:t>
            </a:r>
          </a:p>
          <a:p>
            <a:r>
              <a:rPr lang="pt-BR" dirty="0"/>
              <a:t>AUTOR : FNP</a:t>
            </a:r>
          </a:p>
          <a:p>
            <a:r>
              <a:rPr lang="pt-BR" dirty="0"/>
              <a:t>FUNDAMENTO: Constituição federal.</a:t>
            </a:r>
          </a:p>
          <a:p>
            <a:r>
              <a:rPr lang="pt-BR" dirty="0"/>
              <a:t>ANDAMENTO: Ação procedente, foi apresentado ED.</a:t>
            </a:r>
          </a:p>
          <a:p>
            <a:endParaRPr lang="pt-B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500034" y="1643050"/>
            <a:ext cx="8388508" cy="4972072"/>
          </a:xfrm>
        </p:spPr>
        <p:txBody>
          <a:bodyPr>
            <a:normAutofit/>
          </a:bodyPr>
          <a:lstStyle/>
          <a:p>
            <a:r>
              <a:rPr lang="pt-BR" sz="2700" dirty="0"/>
              <a:t>Ação visando impedir a cobrança do equacionamento AMS.</a:t>
            </a:r>
          </a:p>
          <a:p>
            <a:r>
              <a:rPr lang="pt-BR" sz="2700" dirty="0"/>
              <a:t>AUTOR: FNP</a:t>
            </a:r>
          </a:p>
          <a:p>
            <a:r>
              <a:rPr lang="pt-BR" sz="2700" dirty="0"/>
              <a:t>PROCESSO Nº 0100626-95.2021.5.01.0015</a:t>
            </a:r>
          </a:p>
          <a:p>
            <a:r>
              <a:rPr lang="pt-BR" sz="2700" dirty="0"/>
              <a:t>FUNDAMENTO: Ausência da demonstração do débito</a:t>
            </a:r>
          </a:p>
          <a:p>
            <a:r>
              <a:rPr lang="pt-BR" sz="2700" dirty="0"/>
              <a:t>ANDAMENTO: a reclamada apresentou manifestação sobre a informação de descumprimento da liminar, em andamento prazo para manifestação do sindicato.</a:t>
            </a:r>
          </a:p>
          <a:p>
            <a:pPr>
              <a:buNone/>
            </a:pPr>
            <a:endParaRPr lang="pt-BR" sz="3300" dirty="0"/>
          </a:p>
          <a:p>
            <a:endParaRPr lang="pt-BR" sz="3300" dirty="0"/>
          </a:p>
          <a:p>
            <a:endParaRPr lang="pt-BR" sz="3300" dirty="0"/>
          </a:p>
          <a:p>
            <a:endParaRPr lang="pt-BR" dirty="0"/>
          </a:p>
        </p:txBody>
      </p:sp>
      <p:sp>
        <p:nvSpPr>
          <p:cNvPr id="4" name="Título 1"/>
          <p:cNvSpPr>
            <a:spLocks noGrp="1"/>
          </p:cNvSpPr>
          <p:nvPr>
            <p:ph type="title"/>
          </p:nvPr>
        </p:nvSpPr>
        <p:spPr/>
        <p:txBody>
          <a:bodyPr/>
          <a:lstStyle/>
          <a:p>
            <a:pPr algn="ctr"/>
            <a:r>
              <a:rPr lang="pt-BR" sz="4000" b="1" dirty="0">
                <a:solidFill>
                  <a:schemeClr val="tx1"/>
                </a:solidFill>
              </a:rPr>
              <a:t>2. AÇÕES JUDICIAIS AMS/APS</a:t>
            </a:r>
            <a:endParaRPr lang="pt-B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500034" y="1785926"/>
            <a:ext cx="8153400" cy="4495800"/>
          </a:xfrm>
        </p:spPr>
        <p:txBody>
          <a:bodyPr>
            <a:normAutofit fontScale="62500" lnSpcReduction="20000"/>
          </a:bodyPr>
          <a:lstStyle/>
          <a:p>
            <a:pPr algn="just"/>
            <a:r>
              <a:rPr lang="pt-BR" sz="3200" dirty="0"/>
              <a:t>Ação visando impedir a cobrança de diferenças de AMS para os aposentados entre 2016/2018 cujo desconto, não utilizou na base de cálculo os valores recebidos pelo INSS.</a:t>
            </a:r>
          </a:p>
          <a:p>
            <a:pPr algn="just">
              <a:buNone/>
            </a:pPr>
            <a:endParaRPr lang="pt-BR" sz="3200" dirty="0"/>
          </a:p>
          <a:p>
            <a:pPr algn="just"/>
            <a:r>
              <a:rPr lang="pt-BR" sz="3200" dirty="0"/>
              <a:t>PROCESSO: 0101085-46.2021.5.01.0032</a:t>
            </a:r>
          </a:p>
          <a:p>
            <a:pPr algn="just"/>
            <a:r>
              <a:rPr lang="pt-BR" sz="3200" dirty="0"/>
              <a:t>AUTOR: FNP</a:t>
            </a:r>
          </a:p>
          <a:p>
            <a:pPr algn="just">
              <a:buNone/>
            </a:pPr>
            <a:endParaRPr lang="pt-BR" sz="3200" dirty="0"/>
          </a:p>
          <a:p>
            <a:pPr algn="just"/>
            <a:r>
              <a:rPr lang="pt-BR" sz="3200" dirty="0"/>
              <a:t>FUNDAMENTO: Descontos de valores relacionados aos custeio da MAS Grande Risco, que deixou de ser cobrado entre dezembro de 2016 e agosto de 2018, ocasião que deixaram de considerar os valores recebidos pelo INSS para apuração dos descontos.</a:t>
            </a:r>
          </a:p>
          <a:p>
            <a:pPr algn="just">
              <a:buNone/>
            </a:pPr>
            <a:endParaRPr lang="pt-BR" sz="3200" dirty="0"/>
          </a:p>
          <a:p>
            <a:pPr algn="just"/>
            <a:r>
              <a:rPr lang="pt-BR" sz="3200" dirty="0"/>
              <a:t>ANDAMENTO: foi deixado apenas o </a:t>
            </a:r>
            <a:r>
              <a:rPr lang="pt-BR" sz="3200" dirty="0" err="1"/>
              <a:t>Sindipetro</a:t>
            </a:r>
            <a:r>
              <a:rPr lang="pt-BR" sz="3200" dirty="0"/>
              <a:t> RJ no </a:t>
            </a:r>
            <a:r>
              <a:rPr lang="pt-BR" sz="3200" dirty="0" err="1"/>
              <a:t>polo</a:t>
            </a:r>
            <a:r>
              <a:rPr lang="pt-BR" sz="3200" dirty="0"/>
              <a:t> ativo, os demais foram excluídos, o processo esta suspenso aguardando decisão do MS.</a:t>
            </a:r>
          </a:p>
          <a:p>
            <a:endParaRPr lang="pt-BR" b="1" dirty="0"/>
          </a:p>
        </p:txBody>
      </p:sp>
      <p:sp>
        <p:nvSpPr>
          <p:cNvPr id="4" name="Título 1"/>
          <p:cNvSpPr>
            <a:spLocks noGrp="1"/>
          </p:cNvSpPr>
          <p:nvPr>
            <p:ph type="title"/>
          </p:nvPr>
        </p:nvSpPr>
        <p:spPr/>
        <p:txBody>
          <a:bodyPr/>
          <a:lstStyle/>
          <a:p>
            <a:pPr algn="ctr"/>
            <a:r>
              <a:rPr lang="pt-BR" sz="4000" b="1" dirty="0">
                <a:solidFill>
                  <a:schemeClr val="tx1"/>
                </a:solidFill>
              </a:rPr>
              <a:t>2. AÇÕES JUDICIAIS AMS/APS</a:t>
            </a:r>
            <a:endParaRPr lang="pt-B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pt-BR" sz="4000" b="1" dirty="0">
                <a:solidFill>
                  <a:schemeClr val="tx1"/>
                </a:solidFill>
              </a:rPr>
              <a:t>2. AÇÕES JUDICIAIS AMS/APS</a:t>
            </a:r>
            <a:endParaRPr lang="pt-BR" sz="4000" dirty="0"/>
          </a:p>
        </p:txBody>
      </p:sp>
      <p:sp>
        <p:nvSpPr>
          <p:cNvPr id="3" name="Espaço Reservado para Conteúdo 2"/>
          <p:cNvSpPr>
            <a:spLocks noGrp="1"/>
          </p:cNvSpPr>
          <p:nvPr>
            <p:ph sz="quarter" idx="1"/>
          </p:nvPr>
        </p:nvSpPr>
        <p:spPr>
          <a:xfrm>
            <a:off x="571472" y="1928802"/>
            <a:ext cx="8153400" cy="4495800"/>
          </a:xfrm>
        </p:spPr>
        <p:txBody>
          <a:bodyPr>
            <a:normAutofit/>
          </a:bodyPr>
          <a:lstStyle/>
          <a:p>
            <a:r>
              <a:rPr lang="pt-BR" sz="2700" dirty="0"/>
              <a:t>Ação impugnando a eleição da APS. FUP/FNP.</a:t>
            </a:r>
          </a:p>
          <a:p>
            <a:r>
              <a:rPr lang="pt-BR" sz="2700" dirty="0"/>
              <a:t>PROCESSO: 0259198-44.2022.8.19.0001 </a:t>
            </a:r>
          </a:p>
          <a:p>
            <a:r>
              <a:rPr lang="pt-BR" sz="2700" dirty="0"/>
              <a:t>26º VARA CÍVEL DO RIO DE JANEIRO</a:t>
            </a:r>
          </a:p>
          <a:p>
            <a:r>
              <a:rPr lang="pt-BR" sz="2700" dirty="0"/>
              <a:t>ANDAMENTO: </a:t>
            </a:r>
            <a:r>
              <a:rPr lang="pt-BR" sz="2700"/>
              <a:t>Sem despacho.</a:t>
            </a:r>
            <a:endParaRPr lang="pt-BR" sz="27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B08A75-0377-E4BE-C423-47339576AD82}"/>
              </a:ext>
            </a:extLst>
          </p:cNvPr>
          <p:cNvSpPr>
            <a:spLocks noGrp="1"/>
          </p:cNvSpPr>
          <p:nvPr>
            <p:ph type="title"/>
          </p:nvPr>
        </p:nvSpPr>
        <p:spPr/>
        <p:txBody>
          <a:bodyPr>
            <a:normAutofit fontScale="90000"/>
          </a:bodyPr>
          <a:lstStyle/>
          <a:p>
            <a:r>
              <a:rPr lang="pt-BR" dirty="0"/>
              <a:t>3AMS CX ACT3acPRO3POSTA DE ACT</a:t>
            </a:r>
            <a:br>
              <a:rPr lang="pt-BR" dirty="0"/>
            </a:br>
            <a:r>
              <a:rPr lang="pt-BR" dirty="0"/>
              <a:t>t3</a:t>
            </a:r>
          </a:p>
        </p:txBody>
      </p:sp>
      <p:sp>
        <p:nvSpPr>
          <p:cNvPr id="3" name="Espaço Reservado para Conteúdo 2">
            <a:extLst>
              <a:ext uri="{FF2B5EF4-FFF2-40B4-BE49-F238E27FC236}">
                <a16:creationId xmlns:a16="http://schemas.microsoft.com/office/drawing/2014/main" id="{0B5EE0F8-4B22-710C-3391-76C18FBF6506}"/>
              </a:ext>
            </a:extLst>
          </p:cNvPr>
          <p:cNvSpPr>
            <a:spLocks noGrp="1"/>
          </p:cNvSpPr>
          <p:nvPr>
            <p:ph sz="quarter" idx="1"/>
          </p:nvPr>
        </p:nvSpPr>
        <p:spPr/>
        <p:txBody>
          <a:bodyPr/>
          <a:lstStyle/>
          <a:p>
            <a:r>
              <a:rPr lang="pt-BR" dirty="0">
                <a:solidFill>
                  <a:srgbClr val="FF0000"/>
                </a:solidFill>
              </a:rPr>
              <a:t>PROPOSTA DE ACT.</a:t>
            </a:r>
          </a:p>
          <a:p>
            <a:r>
              <a:rPr lang="pt-BR" dirty="0"/>
              <a:t>AJUSTE DAS CLÁUSULAS PARA CONSTAR PLANO AMS (SAÚDE PETROBRÁS)</a:t>
            </a:r>
          </a:p>
          <a:p>
            <a:endParaRPr lang="pt-BR" dirty="0"/>
          </a:p>
          <a:p>
            <a:r>
              <a:rPr lang="pt-BR" dirty="0"/>
              <a:t>GESTÃO OPERADORA APS (ASSOCIAÇÃO PETROBRÁS SAÚDE).</a:t>
            </a:r>
          </a:p>
          <a:p>
            <a:endParaRPr lang="pt-BR" dirty="0"/>
          </a:p>
          <a:p>
            <a:r>
              <a:rPr lang="pt-BR" dirty="0"/>
              <a:t>OBJETIVO DE LEGITIMAR A APS </a:t>
            </a:r>
          </a:p>
        </p:txBody>
      </p:sp>
    </p:spTree>
    <p:extLst>
      <p:ext uri="{BB962C8B-B14F-4D97-AF65-F5344CB8AC3E}">
        <p14:creationId xmlns:p14="http://schemas.microsoft.com/office/powerpoint/2010/main" val="27215201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983D59-2E3C-6DB5-6442-92824F0D435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84ABC01-D3F1-6957-292F-9D5A589187CE}"/>
              </a:ext>
            </a:extLst>
          </p:cNvPr>
          <p:cNvSpPr>
            <a:spLocks noGrp="1"/>
          </p:cNvSpPr>
          <p:nvPr>
            <p:ph sz="quarter" idx="1"/>
          </p:nvPr>
        </p:nvSpPr>
        <p:spPr/>
        <p:txBody>
          <a:bodyPr/>
          <a:lstStyle/>
          <a:p>
            <a:r>
              <a:rPr lang="pt-BR" dirty="0"/>
              <a:t>PARTICIPAÇÃO FINANCEIRA 50% X 50% ENTRE PETROBRÁS E BENEFICIÁRIOS.</a:t>
            </a:r>
          </a:p>
          <a:p>
            <a:endParaRPr lang="pt-BR" dirty="0"/>
          </a:p>
          <a:p>
            <a:endParaRPr lang="pt-BR" dirty="0"/>
          </a:p>
          <a:p>
            <a:r>
              <a:rPr lang="pt-BR" dirty="0"/>
              <a:t>OBS: COLOCAR FIM AO TRABALHO JURÍDICO E POLÍTICO PARA POR FIM A CGPAR 23.</a:t>
            </a:r>
          </a:p>
        </p:txBody>
      </p:sp>
    </p:spTree>
    <p:extLst>
      <p:ext uri="{BB962C8B-B14F-4D97-AF65-F5344CB8AC3E}">
        <p14:creationId xmlns:p14="http://schemas.microsoft.com/office/powerpoint/2010/main" val="12578639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9E0219-801F-3971-CD82-345036F61AB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48645A7F-3728-0142-9DF0-60FC64942416}"/>
              </a:ext>
            </a:extLst>
          </p:cNvPr>
          <p:cNvSpPr>
            <a:spLocks noGrp="1"/>
          </p:cNvSpPr>
          <p:nvPr>
            <p:ph sz="quarter" idx="1"/>
          </p:nvPr>
        </p:nvSpPr>
        <p:spPr/>
        <p:txBody>
          <a:bodyPr>
            <a:normAutofit lnSpcReduction="10000"/>
          </a:bodyPr>
          <a:lstStyle/>
          <a:p>
            <a:r>
              <a:rPr lang="pt-BR" dirty="0">
                <a:solidFill>
                  <a:srgbClr val="FF0000"/>
                </a:solidFill>
              </a:rPr>
              <a:t>EQUACIONAMENTO AMS (SAÚDE PETROBRAS)</a:t>
            </a:r>
          </a:p>
          <a:p>
            <a:endParaRPr lang="pt-BR" dirty="0">
              <a:solidFill>
                <a:srgbClr val="FF0000"/>
              </a:solidFill>
            </a:endParaRPr>
          </a:p>
          <a:p>
            <a:r>
              <a:rPr lang="pt-BR" dirty="0"/>
              <a:t>6 PARCELAS MENSAIS ENTRE JULHO E DEZEMBRO DO ANO DE APURAÇÃO.</a:t>
            </a:r>
          </a:p>
          <a:p>
            <a:endParaRPr lang="pt-BR" dirty="0"/>
          </a:p>
          <a:p>
            <a:r>
              <a:rPr lang="pt-BR" dirty="0"/>
              <a:t>APURAÇÃO COM MESMO PARÂMETRO DA TABELA GRANDE RISCO.</a:t>
            </a:r>
          </a:p>
          <a:p>
            <a:endParaRPr lang="pt-BR" dirty="0"/>
          </a:p>
          <a:p>
            <a:r>
              <a:rPr lang="pt-BR" dirty="0"/>
              <a:t>NÃO OBSERVARÁ MARGEM CONSIGNÁVEL</a:t>
            </a:r>
          </a:p>
          <a:p>
            <a:endParaRPr lang="pt-BR" dirty="0"/>
          </a:p>
        </p:txBody>
      </p:sp>
    </p:spTree>
    <p:extLst>
      <p:ext uri="{BB962C8B-B14F-4D97-AF65-F5344CB8AC3E}">
        <p14:creationId xmlns:p14="http://schemas.microsoft.com/office/powerpoint/2010/main" val="17828302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680EFA-5EDD-9819-E570-8609BAF4A75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627995C5-9886-3BAA-B7FF-A7EC74755403}"/>
              </a:ext>
            </a:extLst>
          </p:cNvPr>
          <p:cNvSpPr>
            <a:spLocks noGrp="1"/>
          </p:cNvSpPr>
          <p:nvPr>
            <p:ph sz="quarter" idx="1"/>
          </p:nvPr>
        </p:nvSpPr>
        <p:spPr/>
        <p:txBody>
          <a:bodyPr/>
          <a:lstStyle/>
          <a:p>
            <a:r>
              <a:rPr lang="pt-BR" dirty="0">
                <a:solidFill>
                  <a:srgbClr val="FF0000"/>
                </a:solidFill>
              </a:rPr>
              <a:t>MARGEM CONSIGNÁVEL.</a:t>
            </a:r>
          </a:p>
          <a:p>
            <a:endParaRPr lang="pt-BR" dirty="0">
              <a:solidFill>
                <a:srgbClr val="FF0000"/>
              </a:solidFill>
            </a:endParaRPr>
          </a:p>
          <a:p>
            <a:r>
              <a:rPr lang="pt-BR" dirty="0"/>
              <a:t>COBRANÇA POR BOLETO.</a:t>
            </a:r>
          </a:p>
          <a:p>
            <a:endParaRPr lang="pt-BR" dirty="0"/>
          </a:p>
          <a:p>
            <a:r>
              <a:rPr lang="pt-BR" dirty="0"/>
              <a:t>DESCONTOS ATÉ 40% OBSEVANDO CRITÉRIO DA APS.</a:t>
            </a:r>
          </a:p>
          <a:p>
            <a:r>
              <a:rPr lang="pt-BR" dirty="0"/>
              <a:t> </a:t>
            </a:r>
          </a:p>
        </p:txBody>
      </p:sp>
    </p:spTree>
    <p:extLst>
      <p:ext uri="{BB962C8B-B14F-4D97-AF65-F5344CB8AC3E}">
        <p14:creationId xmlns:p14="http://schemas.microsoft.com/office/powerpoint/2010/main" val="770241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pt-BR" b="1" dirty="0">
                <a:solidFill>
                  <a:schemeClr val="tx1"/>
                </a:solidFill>
              </a:rPr>
              <a:t>1. RETIRADA DE PATROCÍNIO</a:t>
            </a:r>
          </a:p>
        </p:txBody>
      </p:sp>
      <p:sp>
        <p:nvSpPr>
          <p:cNvPr id="3" name="Espaço Reservado para Conteúdo 2"/>
          <p:cNvSpPr>
            <a:spLocks noGrp="1"/>
          </p:cNvSpPr>
          <p:nvPr>
            <p:ph sz="quarter" idx="1"/>
          </p:nvPr>
        </p:nvSpPr>
        <p:spPr>
          <a:xfrm>
            <a:off x="1000100" y="1857364"/>
            <a:ext cx="7388376" cy="4495800"/>
          </a:xfrm>
        </p:spPr>
        <p:txBody>
          <a:bodyPr>
            <a:normAutofit/>
          </a:bodyPr>
          <a:lstStyle/>
          <a:p>
            <a:pPr algn="ctr"/>
            <a:r>
              <a:rPr lang="pt-BR" dirty="0"/>
              <a:t>Dispositivo criado desde o surgimento da previdência complementar através da lei 6435/77 e resolução CPC 6 de 1988.</a:t>
            </a:r>
          </a:p>
          <a:p>
            <a:pPr algn="ctr">
              <a:buNone/>
            </a:pPr>
            <a:endParaRPr lang="pt-BR" b="1" dirty="0"/>
          </a:p>
          <a:p>
            <a:pPr algn="ctr"/>
            <a:r>
              <a:rPr lang="pt-BR" b="1" dirty="0"/>
              <a:t>1.2</a:t>
            </a:r>
            <a:r>
              <a:rPr lang="pt-BR" dirty="0"/>
              <a:t> LEI 109/01 ART 25</a:t>
            </a:r>
          </a:p>
          <a:p>
            <a:pPr algn="ctr">
              <a:buNone/>
            </a:pPr>
            <a:endParaRPr lang="pt-BR" dirty="0"/>
          </a:p>
          <a:p>
            <a:pPr marL="320040" lvl="1" indent="-320040" algn="ctr">
              <a:spcBef>
                <a:spcPts val="700"/>
              </a:spcBef>
              <a:buClr>
                <a:schemeClr val="accent2"/>
              </a:buClr>
              <a:buSzPct val="60000"/>
              <a:buFont typeface="Wingdings"/>
              <a:buChar char=""/>
            </a:pPr>
            <a:r>
              <a:rPr lang="pt-BR" sz="2800" b="1" dirty="0"/>
              <a:t>1.3</a:t>
            </a:r>
            <a:r>
              <a:rPr lang="pt-BR" sz="2800" dirty="0"/>
              <a:t> RESOLUÇÃO 11/2013</a:t>
            </a:r>
          </a:p>
          <a:p>
            <a:pPr>
              <a:buNone/>
            </a:pPr>
            <a:endParaRPr lang="pt-B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8D35BD-1C52-D7B4-06C1-554D8E2FDCF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527A227-FE7C-B33B-95B7-CBE23776FB5B}"/>
              </a:ext>
            </a:extLst>
          </p:cNvPr>
          <p:cNvSpPr>
            <a:spLocks noGrp="1"/>
          </p:cNvSpPr>
          <p:nvPr>
            <p:ph sz="quarter" idx="1"/>
          </p:nvPr>
        </p:nvSpPr>
        <p:spPr/>
        <p:txBody>
          <a:bodyPr/>
          <a:lstStyle/>
          <a:p>
            <a:r>
              <a:rPr lang="pt-BR" dirty="0">
                <a:solidFill>
                  <a:srgbClr val="FF0000"/>
                </a:solidFill>
              </a:rPr>
              <a:t>COBRANÇAS NÃO SUJEITAS A MARGEM CONSIGNÁVEL</a:t>
            </a:r>
            <a:r>
              <a:rPr lang="pt-BR" dirty="0"/>
              <a:t>.</a:t>
            </a:r>
          </a:p>
          <a:p>
            <a:endParaRPr lang="pt-BR" dirty="0"/>
          </a:p>
          <a:p>
            <a:r>
              <a:rPr lang="pt-BR" dirty="0"/>
              <a:t>COBRANÇA DE CONTRIBUIÇÕES GRANDE RISCO</a:t>
            </a:r>
          </a:p>
          <a:p>
            <a:endParaRPr lang="pt-BR" dirty="0"/>
          </a:p>
          <a:p>
            <a:r>
              <a:rPr lang="pt-BR" dirty="0"/>
              <a:t>SALDO DEVEDOR</a:t>
            </a:r>
          </a:p>
          <a:p>
            <a:endParaRPr lang="pt-BR" dirty="0"/>
          </a:p>
          <a:p>
            <a:r>
              <a:rPr lang="pt-BR" dirty="0"/>
              <a:t>EQUACIONAMENTO</a:t>
            </a:r>
          </a:p>
        </p:txBody>
      </p:sp>
    </p:spTree>
    <p:extLst>
      <p:ext uri="{BB962C8B-B14F-4D97-AF65-F5344CB8AC3E}">
        <p14:creationId xmlns:p14="http://schemas.microsoft.com/office/powerpoint/2010/main" val="10024020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5B45B4-9CD5-2AB7-6A89-21CD33F63D89}"/>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88653A4-6779-0208-28E3-EADD6A1BE4FA}"/>
              </a:ext>
            </a:extLst>
          </p:cNvPr>
          <p:cNvSpPr>
            <a:spLocks noGrp="1"/>
          </p:cNvSpPr>
          <p:nvPr>
            <p:ph sz="quarter" idx="1"/>
          </p:nvPr>
        </p:nvSpPr>
        <p:spPr/>
        <p:txBody>
          <a:bodyPr/>
          <a:lstStyle/>
          <a:p>
            <a:r>
              <a:rPr lang="pt-BR" dirty="0"/>
              <a:t>SALDO DEVEDOR SERÁ COBRADO DE IMEDIATO  EM 3 PARCELAS COM VALOR MÍNIMO DE R$ 100,00.</a:t>
            </a:r>
          </a:p>
          <a:p>
            <a:endParaRPr lang="pt-BR" dirty="0"/>
          </a:p>
          <a:p>
            <a:r>
              <a:rPr lang="pt-BR" dirty="0"/>
              <a:t>AUMENTO SUBSTANCIAL NAS TABELAS GRANDE RISCO E PLANO 28</a:t>
            </a:r>
          </a:p>
        </p:txBody>
      </p:sp>
    </p:spTree>
    <p:extLst>
      <p:ext uri="{BB962C8B-B14F-4D97-AF65-F5344CB8AC3E}">
        <p14:creationId xmlns:p14="http://schemas.microsoft.com/office/powerpoint/2010/main" val="19639675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8596" y="3286124"/>
            <a:ext cx="8153400" cy="990600"/>
          </a:xfrm>
        </p:spPr>
        <p:txBody>
          <a:bodyPr>
            <a:noAutofit/>
          </a:bodyPr>
          <a:lstStyle/>
          <a:p>
            <a:pPr algn="ctr"/>
            <a:r>
              <a:rPr lang="pt-BR" sz="6000" b="1" dirty="0">
                <a:solidFill>
                  <a:schemeClr val="tx1"/>
                </a:solidFill>
              </a:rPr>
              <a:t>OBRIGADO!</a:t>
            </a:r>
            <a:br>
              <a:rPr lang="pt-BR" sz="6000" b="1" dirty="0">
                <a:solidFill>
                  <a:schemeClr val="tx1"/>
                </a:solidFill>
              </a:rPr>
            </a:br>
            <a:endParaRPr lang="pt-BR" sz="600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428596" y="1928802"/>
            <a:ext cx="8153400" cy="4000528"/>
          </a:xfrm>
        </p:spPr>
        <p:txBody>
          <a:bodyPr>
            <a:normAutofit lnSpcReduction="10000"/>
          </a:bodyPr>
          <a:lstStyle/>
          <a:p>
            <a:r>
              <a:rPr lang="pt-BR" sz="2800" b="1" dirty="0"/>
              <a:t>1.4 RESOLUÇÃO 53 CNPC (10/03/22)</a:t>
            </a:r>
            <a:endParaRPr lang="pt-BR" sz="2800" dirty="0"/>
          </a:p>
          <a:p>
            <a:r>
              <a:rPr lang="pt-BR" sz="2800" dirty="0"/>
              <a:t>Procedimento previsto na norma para saída da patrocinador de um plano;</a:t>
            </a:r>
          </a:p>
          <a:p>
            <a:r>
              <a:rPr lang="pt-BR" sz="2800" dirty="0"/>
              <a:t>Passou a ser possível através de pedido da entidade de previdência complementar em casos excepcionais. (Rescisão unilateral de convênio de adesão);</a:t>
            </a:r>
          </a:p>
          <a:p>
            <a:r>
              <a:rPr lang="pt-BR" sz="2800" dirty="0"/>
              <a:t>Processo operacional PREVIC </a:t>
            </a:r>
          </a:p>
          <a:p>
            <a:r>
              <a:rPr lang="pt-BR" sz="2800" dirty="0"/>
              <a:t>Consulta pública PREVIC</a:t>
            </a:r>
          </a:p>
          <a:p>
            <a:r>
              <a:rPr lang="pt-BR" sz="2800" dirty="0"/>
              <a:t>ART 48 IX </a:t>
            </a:r>
            <a:r>
              <a:rPr lang="pt-BR" sz="2800" dirty="0" err="1"/>
              <a:t>PPSP´</a:t>
            </a:r>
            <a:r>
              <a:rPr lang="pt-BR" sz="2800" dirty="0"/>
              <a:t>S</a:t>
            </a:r>
          </a:p>
          <a:p>
            <a:endParaRPr lang="pt-BR" dirty="0"/>
          </a:p>
        </p:txBody>
      </p:sp>
      <p:sp>
        <p:nvSpPr>
          <p:cNvPr id="4" name="Título 1"/>
          <p:cNvSpPr>
            <a:spLocks noGrp="1"/>
          </p:cNvSpPr>
          <p:nvPr>
            <p:ph type="title"/>
          </p:nvPr>
        </p:nvSpPr>
        <p:spPr>
          <a:xfrm>
            <a:off x="0" y="214313"/>
            <a:ext cx="9144000" cy="1000125"/>
          </a:xfrm>
        </p:spPr>
        <p:txBody>
          <a:bodyPr>
            <a:normAutofit/>
          </a:bodyPr>
          <a:lstStyle/>
          <a:p>
            <a:pPr algn="ctr"/>
            <a:r>
              <a:rPr lang="pt-BR" b="1" dirty="0">
                <a:solidFill>
                  <a:schemeClr val="tx1"/>
                </a:solidFill>
              </a:rPr>
              <a:t>1. RETIRADA DE PATROCÍNIO</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427B3E-94AA-0D99-5B6E-936F832A0601}"/>
              </a:ext>
            </a:extLst>
          </p:cNvPr>
          <p:cNvSpPr>
            <a:spLocks noGrp="1"/>
          </p:cNvSpPr>
          <p:nvPr>
            <p:ph type="title"/>
          </p:nvPr>
        </p:nvSpPr>
        <p:spPr/>
        <p:txBody>
          <a:bodyPr/>
          <a:lstStyle/>
          <a:p>
            <a:endParaRPr lang="pt-BR" dirty="0"/>
          </a:p>
        </p:txBody>
      </p:sp>
      <p:sp>
        <p:nvSpPr>
          <p:cNvPr id="3" name="Espaço Reservado para Conteúdo 2">
            <a:extLst>
              <a:ext uri="{FF2B5EF4-FFF2-40B4-BE49-F238E27FC236}">
                <a16:creationId xmlns:a16="http://schemas.microsoft.com/office/drawing/2014/main" id="{8510D02E-09D6-B6CC-612B-6CFC47EFB21F}"/>
              </a:ext>
            </a:extLst>
          </p:cNvPr>
          <p:cNvSpPr>
            <a:spLocks noGrp="1"/>
          </p:cNvSpPr>
          <p:nvPr>
            <p:ph sz="quarter" idx="1"/>
          </p:nvPr>
        </p:nvSpPr>
        <p:spPr/>
        <p:txBody>
          <a:bodyPr>
            <a:normAutofit fontScale="92500"/>
          </a:bodyPr>
          <a:lstStyle/>
          <a:p>
            <a:r>
              <a:rPr lang="pt-BR" dirty="0"/>
              <a:t>RESCISÃO UNILATERAL SEM A PARTICIPAÇÃO DOS PARTICIPANTES.</a:t>
            </a:r>
          </a:p>
          <a:p>
            <a:pPr marL="0" indent="0">
              <a:buNone/>
            </a:pPr>
            <a:endParaRPr lang="pt-BR" dirty="0"/>
          </a:p>
          <a:p>
            <a:r>
              <a:rPr lang="pt-BR" dirty="0">
                <a:solidFill>
                  <a:srgbClr val="FF0000"/>
                </a:solidFill>
              </a:rPr>
              <a:t>FALTA DE TRANSPARÊNCIA</a:t>
            </a:r>
            <a:r>
              <a:rPr lang="pt-BR" dirty="0"/>
              <a:t>.</a:t>
            </a:r>
          </a:p>
          <a:p>
            <a:endParaRPr lang="pt-BR" dirty="0"/>
          </a:p>
          <a:p>
            <a:r>
              <a:rPr lang="pt-BR" dirty="0"/>
              <a:t>A) FIM DA POSSIBILIDADE DE PEDIDO DE AVALIAÇÃO ATUARIAL PELA PREVIC OU PARTICIPANTES.</a:t>
            </a:r>
          </a:p>
          <a:p>
            <a:r>
              <a:rPr lang="pt-BR" dirty="0"/>
              <a:t>B) FIM DO OFERECIMENTO DE NEGOCIAÇÃO COLETIVA. (BRASKEN). </a:t>
            </a:r>
          </a:p>
          <a:p>
            <a:endParaRPr lang="pt-BR" dirty="0"/>
          </a:p>
        </p:txBody>
      </p:sp>
      <p:pic>
        <p:nvPicPr>
          <p:cNvPr id="5" name="Imagem 4">
            <a:extLst>
              <a:ext uri="{FF2B5EF4-FFF2-40B4-BE49-F238E27FC236}">
                <a16:creationId xmlns:a16="http://schemas.microsoft.com/office/drawing/2014/main" id="{EA6CC74F-8569-C6ED-28C7-AAFD5BE2FF70}"/>
              </a:ext>
            </a:extLst>
          </p:cNvPr>
          <p:cNvPicPr>
            <a:picLocks noChangeAspect="1"/>
          </p:cNvPicPr>
          <p:nvPr/>
        </p:nvPicPr>
        <p:blipFill>
          <a:blip r:embed="rId2"/>
          <a:stretch>
            <a:fillRect/>
          </a:stretch>
        </p:blipFill>
        <p:spPr>
          <a:xfrm>
            <a:off x="612648" y="173685"/>
            <a:ext cx="7029297" cy="1176630"/>
          </a:xfrm>
          <a:prstGeom prst="rect">
            <a:avLst/>
          </a:prstGeom>
        </p:spPr>
      </p:pic>
    </p:spTree>
    <p:extLst>
      <p:ext uri="{BB962C8B-B14F-4D97-AF65-F5344CB8AC3E}">
        <p14:creationId xmlns:p14="http://schemas.microsoft.com/office/powerpoint/2010/main" val="2619859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AF8543-3B87-6024-D94C-A772C40E4514}"/>
              </a:ext>
            </a:extLst>
          </p:cNvPr>
          <p:cNvSpPr>
            <a:spLocks noGrp="1"/>
          </p:cNvSpPr>
          <p:nvPr>
            <p:ph type="title"/>
          </p:nvPr>
        </p:nvSpPr>
        <p:spPr/>
        <p:txBody>
          <a:bodyPr/>
          <a:lstStyle/>
          <a:p>
            <a:endParaRPr lang="pt-BR" dirty="0"/>
          </a:p>
        </p:txBody>
      </p:sp>
      <p:sp>
        <p:nvSpPr>
          <p:cNvPr id="3" name="Espaço Reservado para Conteúdo 2">
            <a:extLst>
              <a:ext uri="{FF2B5EF4-FFF2-40B4-BE49-F238E27FC236}">
                <a16:creationId xmlns:a16="http://schemas.microsoft.com/office/drawing/2014/main" id="{0688C971-0902-96C9-6C16-A76E2C16948A}"/>
              </a:ext>
            </a:extLst>
          </p:cNvPr>
          <p:cNvSpPr>
            <a:spLocks noGrp="1"/>
          </p:cNvSpPr>
          <p:nvPr>
            <p:ph sz="quarter" idx="1"/>
          </p:nvPr>
        </p:nvSpPr>
        <p:spPr/>
        <p:txBody>
          <a:bodyPr/>
          <a:lstStyle/>
          <a:p>
            <a:r>
              <a:rPr lang="pt-BR" dirty="0"/>
              <a:t>INOBESERVÂNCIA DE QUALQUER DIREITO ADQUIRIDO PELO ASSISTIDO QUE PODE SER EXPURGADO DO PLANO ATRAVÉS DA RETIRADA DE PATROCÍNIO, ACABANDO COM SOLIDARIEDADE DAS PASTROCINADORAS E OS COMPROMISSOS ASSUMIDOS ATRAVÉS DE REGULAMENTO.</a:t>
            </a:r>
          </a:p>
        </p:txBody>
      </p:sp>
      <p:pic>
        <p:nvPicPr>
          <p:cNvPr id="7" name="Imagem 6">
            <a:extLst>
              <a:ext uri="{FF2B5EF4-FFF2-40B4-BE49-F238E27FC236}">
                <a16:creationId xmlns:a16="http://schemas.microsoft.com/office/drawing/2014/main" id="{7ED8FE06-B79C-1AA1-9D1E-D62EE2FAC418}"/>
              </a:ext>
            </a:extLst>
          </p:cNvPr>
          <p:cNvPicPr>
            <a:picLocks noChangeAspect="1"/>
          </p:cNvPicPr>
          <p:nvPr/>
        </p:nvPicPr>
        <p:blipFill>
          <a:blip r:embed="rId2"/>
          <a:stretch>
            <a:fillRect/>
          </a:stretch>
        </p:blipFill>
        <p:spPr>
          <a:xfrm>
            <a:off x="899592" y="233070"/>
            <a:ext cx="7029297" cy="1176630"/>
          </a:xfrm>
          <a:prstGeom prst="rect">
            <a:avLst/>
          </a:prstGeom>
        </p:spPr>
      </p:pic>
    </p:spTree>
    <p:extLst>
      <p:ext uri="{BB962C8B-B14F-4D97-AF65-F5344CB8AC3E}">
        <p14:creationId xmlns:p14="http://schemas.microsoft.com/office/powerpoint/2010/main" val="2170416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785786" y="2071678"/>
            <a:ext cx="7715304" cy="407196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CaixaDeTexto 3"/>
          <p:cNvSpPr txBox="1"/>
          <p:nvPr/>
        </p:nvSpPr>
        <p:spPr>
          <a:xfrm>
            <a:off x="1285852" y="2223869"/>
            <a:ext cx="6643734" cy="4062651"/>
          </a:xfrm>
          <a:prstGeom prst="rect">
            <a:avLst/>
          </a:prstGeom>
          <a:noFill/>
        </p:spPr>
        <p:txBody>
          <a:bodyPr wrap="square" rtlCol="0">
            <a:spAutoFit/>
          </a:bodyPr>
          <a:lstStyle/>
          <a:p>
            <a:pPr algn="ctr"/>
            <a:r>
              <a:rPr lang="pt-BR" sz="2000" dirty="0"/>
              <a:t>“Em resposta a consulta pública, em observância aos regulamentos dos </a:t>
            </a:r>
            <a:r>
              <a:rPr lang="pt-BR" sz="2000" dirty="0" err="1"/>
              <a:t>PPSP´</a:t>
            </a:r>
            <a:r>
              <a:rPr lang="pt-BR" sz="2000" dirty="0"/>
              <a:t>s (Planos </a:t>
            </a:r>
            <a:r>
              <a:rPr lang="pt-BR" sz="2000" dirty="0" err="1"/>
              <a:t>Petros</a:t>
            </a:r>
            <a:r>
              <a:rPr lang="pt-BR" sz="2000" dirty="0"/>
              <a:t> do Sistema Petrobrás) entendo ser necessário consignar a obrigatoriedade das patrocinadoras, no caso de serem insuficientes os recursos nos planos de Benefícios Definido, em decorrência da política salarial adotada pelas mesmas, que estas deverão assumir exclusivamente os encargos adicionais e saldar referido débito para retirada do patrocínio, extraindo-se referidos valores de eventual Plano de Equacionamento de Déficit, respondendo ainda pelos mesmos após a retirada do patrocínio, considerando ainda, que as </a:t>
            </a:r>
            <a:r>
              <a:rPr lang="pt-BR" sz="2000" dirty="0" err="1"/>
              <a:t>consequências</a:t>
            </a:r>
            <a:r>
              <a:rPr lang="pt-BR" sz="2000" dirty="0"/>
              <a:t> da política salarial podem trazer insuficiência de recursos futuros .”</a:t>
            </a:r>
          </a:p>
          <a:p>
            <a:endParaRPr lang="pt-BR" dirty="0"/>
          </a:p>
        </p:txBody>
      </p:sp>
      <p:sp>
        <p:nvSpPr>
          <p:cNvPr id="6" name="CaixaDeTexto 5"/>
          <p:cNvSpPr txBox="1"/>
          <p:nvPr/>
        </p:nvSpPr>
        <p:spPr>
          <a:xfrm>
            <a:off x="1857356" y="1571612"/>
            <a:ext cx="8215370" cy="738664"/>
          </a:xfrm>
          <a:prstGeom prst="rect">
            <a:avLst/>
          </a:prstGeom>
          <a:noFill/>
        </p:spPr>
        <p:txBody>
          <a:bodyPr wrap="square" rtlCol="0">
            <a:spAutoFit/>
          </a:bodyPr>
          <a:lstStyle/>
          <a:p>
            <a:pPr marL="0" lvl="1"/>
            <a:r>
              <a:rPr lang="pt-BR" sz="2400" dirty="0"/>
              <a:t>LINK SISCONP(</a:t>
            </a:r>
            <a:r>
              <a:rPr lang="pt-BR" sz="2400" dirty="0" err="1"/>
              <a:t>previc</a:t>
            </a:r>
            <a:r>
              <a:rPr lang="pt-BR" sz="2400" dirty="0"/>
              <a:t>.</a:t>
            </a:r>
            <a:r>
              <a:rPr lang="pt-BR" sz="2400" dirty="0" err="1"/>
              <a:t>gov.br</a:t>
            </a:r>
            <a:r>
              <a:rPr lang="pt-BR" sz="2400" dirty="0"/>
              <a:t>) 24/06/22</a:t>
            </a:r>
          </a:p>
          <a:p>
            <a:endParaRPr lang="pt-BR" dirty="0"/>
          </a:p>
        </p:txBody>
      </p:sp>
      <p:sp>
        <p:nvSpPr>
          <p:cNvPr id="7" name="Título 1"/>
          <p:cNvSpPr>
            <a:spLocks noGrp="1"/>
          </p:cNvSpPr>
          <p:nvPr>
            <p:ph type="title"/>
          </p:nvPr>
        </p:nvSpPr>
        <p:spPr>
          <a:xfrm>
            <a:off x="0" y="214313"/>
            <a:ext cx="9144000" cy="1000125"/>
          </a:xfrm>
        </p:spPr>
        <p:txBody>
          <a:bodyPr>
            <a:normAutofit/>
          </a:bodyPr>
          <a:lstStyle/>
          <a:p>
            <a:pPr algn="ctr"/>
            <a:r>
              <a:rPr lang="pt-BR" b="1" dirty="0">
                <a:solidFill>
                  <a:schemeClr val="tx1"/>
                </a:solidFill>
              </a:rPr>
              <a:t>RETIRADA DE PATROCÍNIO</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pt-BR" sz="4000" b="1" dirty="0">
                <a:solidFill>
                  <a:schemeClr val="tx1"/>
                </a:solidFill>
              </a:rPr>
              <a:t>2. AÇÕES JUDICIAIS AMS/APS</a:t>
            </a:r>
          </a:p>
        </p:txBody>
      </p:sp>
      <p:sp>
        <p:nvSpPr>
          <p:cNvPr id="3" name="Espaço Reservado para Conteúdo 2"/>
          <p:cNvSpPr>
            <a:spLocks noGrp="1"/>
          </p:cNvSpPr>
          <p:nvPr>
            <p:ph sz="quarter" idx="1"/>
          </p:nvPr>
        </p:nvSpPr>
        <p:spPr>
          <a:xfrm>
            <a:off x="428596" y="1428736"/>
            <a:ext cx="8429684" cy="5072098"/>
          </a:xfrm>
        </p:spPr>
        <p:txBody>
          <a:bodyPr>
            <a:normAutofit/>
          </a:bodyPr>
          <a:lstStyle/>
          <a:p>
            <a:pPr>
              <a:buNone/>
            </a:pPr>
            <a:endParaRPr lang="pt-BR" sz="2700" dirty="0"/>
          </a:p>
          <a:p>
            <a:r>
              <a:rPr lang="pt-BR" sz="2700" dirty="0"/>
              <a:t>RESOLUÇÃO 22/23</a:t>
            </a:r>
          </a:p>
          <a:p>
            <a:pPr lvl="1"/>
            <a:r>
              <a:rPr lang="pt-BR" sz="2700" dirty="0"/>
              <a:t>1016391-66.2019.4.01.3400</a:t>
            </a:r>
          </a:p>
          <a:p>
            <a:pPr lvl="1"/>
            <a:r>
              <a:rPr lang="pt-BR" sz="2700" dirty="0"/>
              <a:t>7ª VARA FEDERAL DE BRASILIA</a:t>
            </a:r>
          </a:p>
          <a:p>
            <a:pPr lvl="1"/>
            <a:r>
              <a:rPr lang="pt-BR" sz="2700" dirty="0"/>
              <a:t>JULGADO PROCEDENTE.</a:t>
            </a:r>
          </a:p>
          <a:p>
            <a:pPr>
              <a:buNone/>
            </a:pPr>
            <a:endParaRPr lang="pt-BR" sz="2700" dirty="0"/>
          </a:p>
          <a:p>
            <a:r>
              <a:rPr lang="pt-BR" sz="2700" dirty="0"/>
              <a:t>CLAUSULA 31 ACT 2017/2019</a:t>
            </a:r>
          </a:p>
          <a:p>
            <a:pPr lvl="1"/>
            <a:r>
              <a:rPr lang="pt-BR" sz="2700" dirty="0"/>
              <a:t>1000443-23.2019.5.02.0442 </a:t>
            </a:r>
          </a:p>
          <a:p>
            <a:pPr lvl="1"/>
            <a:r>
              <a:rPr lang="pt-BR" sz="2700" dirty="0"/>
              <a:t>2ª VARA DO TRABALHO DE SANTOS</a:t>
            </a:r>
          </a:p>
          <a:p>
            <a:endParaRPr lang="pt-B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pt-BR" sz="4000" b="1" dirty="0">
                <a:solidFill>
                  <a:schemeClr val="tx1"/>
                </a:solidFill>
              </a:rPr>
              <a:t>2. AÇÕES JUDICIAIS AMS/APS</a:t>
            </a:r>
            <a:endParaRPr lang="pt-BR" sz="4000" dirty="0"/>
          </a:p>
        </p:txBody>
      </p:sp>
      <p:sp>
        <p:nvSpPr>
          <p:cNvPr id="3" name="Espaço Reservado para Conteúdo 2"/>
          <p:cNvSpPr>
            <a:spLocks noGrp="1"/>
          </p:cNvSpPr>
          <p:nvPr>
            <p:ph sz="quarter" idx="1"/>
          </p:nvPr>
        </p:nvSpPr>
        <p:spPr>
          <a:xfrm>
            <a:off x="571472" y="2071678"/>
            <a:ext cx="8072494" cy="4495800"/>
          </a:xfrm>
        </p:spPr>
        <p:txBody>
          <a:bodyPr/>
          <a:lstStyle/>
          <a:p>
            <a:r>
              <a:rPr lang="pt-BR" sz="2700" dirty="0"/>
              <a:t>AÇÃO PARA IMPEDIR COBRANÇA POR BOLETOS FNP.</a:t>
            </a:r>
          </a:p>
          <a:p>
            <a:pPr lvl="1"/>
            <a:r>
              <a:rPr lang="pt-BR" sz="2700" dirty="0"/>
              <a:t>0100365-08.2020.5.01.0067</a:t>
            </a:r>
          </a:p>
          <a:p>
            <a:pPr lvl="1"/>
            <a:r>
              <a:rPr lang="pt-BR" sz="2700" dirty="0"/>
              <a:t>67º VARA DO TRABALHO DO RIO DE JANEIRO</a:t>
            </a:r>
          </a:p>
          <a:p>
            <a:pPr lvl="1"/>
            <a:r>
              <a:rPr lang="pt-BR" sz="2700" dirty="0"/>
              <a:t>FUNDAMENTO: ACT</a:t>
            </a:r>
          </a:p>
          <a:p>
            <a:pPr lvl="1"/>
            <a:r>
              <a:rPr lang="pt-BR" sz="2700" dirty="0"/>
              <a:t>ANDAMENTO: Processo conclusos para julgamento no Tribunal. </a:t>
            </a:r>
          </a:p>
          <a:p>
            <a:endParaRPr lang="pt-B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4000" b="1" dirty="0">
                <a:solidFill>
                  <a:schemeClr val="tx1"/>
                </a:solidFill>
              </a:rPr>
              <a:t>2. AÇÕES JUDICIAIS AMS/APS</a:t>
            </a:r>
            <a:endParaRPr lang="pt-BR" dirty="0"/>
          </a:p>
        </p:txBody>
      </p:sp>
      <p:sp>
        <p:nvSpPr>
          <p:cNvPr id="3" name="Espaço Reservado para Conteúdo 2"/>
          <p:cNvSpPr>
            <a:spLocks noGrp="1"/>
          </p:cNvSpPr>
          <p:nvPr>
            <p:ph sz="quarter" idx="1"/>
          </p:nvPr>
        </p:nvSpPr>
        <p:spPr>
          <a:xfrm>
            <a:off x="642910" y="1928802"/>
            <a:ext cx="8001056" cy="3500462"/>
          </a:xfrm>
        </p:spPr>
        <p:txBody>
          <a:bodyPr>
            <a:normAutofit/>
          </a:bodyPr>
          <a:lstStyle/>
          <a:p>
            <a:pPr algn="just"/>
            <a:r>
              <a:rPr lang="pt-BR" sz="2700" dirty="0"/>
              <a:t>Ação objetivando a manutenção dos direitos assegurados pela AMS após a criação da APS.</a:t>
            </a:r>
          </a:p>
          <a:p>
            <a:pPr algn="just"/>
            <a:r>
              <a:rPr lang="pt-BR" sz="2700" dirty="0"/>
              <a:t>AUTOR: FNP </a:t>
            </a:r>
          </a:p>
          <a:p>
            <a:pPr algn="just"/>
            <a:r>
              <a:rPr lang="pt-BR" sz="2700" dirty="0"/>
              <a:t>FUNDAMENTO: ACT</a:t>
            </a:r>
          </a:p>
          <a:p>
            <a:pPr algn="just"/>
            <a:r>
              <a:rPr lang="pt-BR" sz="2700" dirty="0"/>
              <a:t>PROCESSO: 0100277-05.2021.5.01.0044</a:t>
            </a:r>
          </a:p>
          <a:p>
            <a:pPr algn="just"/>
            <a:r>
              <a:rPr lang="pt-BR" sz="2700" dirty="0"/>
              <a:t>ANDAMENTO: Liminar deferida confirmada por sentença, aguardando análise de embargos.</a:t>
            </a:r>
          </a:p>
          <a:p>
            <a:endParaRPr lang="pt-BR" sz="3600" dirty="0"/>
          </a:p>
          <a:p>
            <a:endParaRPr lang="pt-B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o">
  <a:themeElements>
    <a:clrScheme name="Personalizada 2">
      <a:dk1>
        <a:sysClr val="windowText" lastClr="000000"/>
      </a:dk1>
      <a:lt1>
        <a:sysClr val="window" lastClr="FFFFFF"/>
      </a:lt1>
      <a:dk2>
        <a:srgbClr val="FFFFFF"/>
      </a:dk2>
      <a:lt2>
        <a:srgbClr val="BFBFBF"/>
      </a:lt2>
      <a:accent1>
        <a:srgbClr val="900C02"/>
      </a:accent1>
      <a:accent2>
        <a:srgbClr val="C00000"/>
      </a:accent2>
      <a:accent3>
        <a:srgbClr val="8D89A4"/>
      </a:accent3>
      <a:accent4>
        <a:srgbClr val="748560"/>
      </a:accent4>
      <a:accent5>
        <a:srgbClr val="9E9273"/>
      </a:accent5>
      <a:accent6>
        <a:srgbClr val="7E848D"/>
      </a:accent6>
      <a:hlink>
        <a:srgbClr val="00C8C3"/>
      </a:hlink>
      <a:folHlink>
        <a:srgbClr val="A116E0"/>
      </a:folHlink>
    </a:clrScheme>
    <a:fontScheme name="Mediano">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o">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178</TotalTime>
  <Words>937</Words>
  <Application>Microsoft Office PowerPoint</Application>
  <PresentationFormat>Apresentação na tela (4:3)</PresentationFormat>
  <Paragraphs>123</Paragraphs>
  <Slides>22</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22</vt:i4>
      </vt:variant>
    </vt:vector>
  </HeadingPairs>
  <TitlesOfParts>
    <vt:vector size="26" baseType="lpstr">
      <vt:lpstr>Tw Cen MT</vt:lpstr>
      <vt:lpstr>Wingdings</vt:lpstr>
      <vt:lpstr>Wingdings 2</vt:lpstr>
      <vt:lpstr>Mediano</vt:lpstr>
      <vt:lpstr>RETIRADA DE PATROCÍNIO E AMS X ACT</vt:lpstr>
      <vt:lpstr>1. RETIRADA DE PATROCÍNIO</vt:lpstr>
      <vt:lpstr>1. RETIRADA DE PATROCÍNIO</vt:lpstr>
      <vt:lpstr>Apresentação do PowerPoint</vt:lpstr>
      <vt:lpstr>Apresentação do PowerPoint</vt:lpstr>
      <vt:lpstr>RETIRADA DE PATROCÍNIO</vt:lpstr>
      <vt:lpstr>2. AÇÕES JUDICIAIS AMS/APS</vt:lpstr>
      <vt:lpstr>2. AÇÕES JUDICIAIS AMS/APS</vt:lpstr>
      <vt:lpstr>2. AÇÕES JUDICIAIS AMS/APS</vt:lpstr>
      <vt:lpstr>2. AÇÕES JUDICIAIS AMS/APS</vt:lpstr>
      <vt:lpstr>Apresentação do PowerPoint</vt:lpstr>
      <vt:lpstr>2. AÇÕES JUDICIAIS AMS/APS</vt:lpstr>
      <vt:lpstr>2. AÇÕES JUDICIAIS AMS/APS</vt:lpstr>
      <vt:lpstr>2. AÇÕES JUDICIAIS AMS/APS</vt:lpstr>
      <vt:lpstr>2. AÇÕES JUDICIAIS AMS/APS</vt:lpstr>
      <vt:lpstr>3AMS CX ACT3acPRO3POSTA DE ACT t3</vt:lpstr>
      <vt:lpstr>Apresentação do PowerPoint</vt:lpstr>
      <vt:lpstr>Apresentação do PowerPoint</vt:lpstr>
      <vt:lpstr>Apresentação do PowerPoint</vt:lpstr>
      <vt:lpstr>Apresentação do PowerPoint</vt:lpstr>
      <vt:lpstr>Apresentação do PowerPoint</vt:lpstr>
      <vt:lpstr>OBRIGADO!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PLANOS PPSP’S E SEUS DESAFIOS</dc:title>
  <dc:creator>JHC</dc:creator>
  <cp:lastModifiedBy>Marcus Coelho</cp:lastModifiedBy>
  <cp:revision>21</cp:revision>
  <dcterms:created xsi:type="dcterms:W3CDTF">2022-04-01T18:41:37Z</dcterms:created>
  <dcterms:modified xsi:type="dcterms:W3CDTF">2022-06-29T16:49:19Z</dcterms:modified>
</cp:coreProperties>
</file>